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/>
    <p:restoredTop sz="92365"/>
  </p:normalViewPr>
  <p:slideViewPr>
    <p:cSldViewPr snapToGrid="0" snapToObjects="1">
      <p:cViewPr varScale="1">
        <p:scale>
          <a:sx n="106" d="100"/>
          <a:sy n="106" d="100"/>
        </p:scale>
        <p:origin x="7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13319-2852-024F-96F8-4566E1C6895D}" type="datetimeFigureOut">
              <a:rPr lang="en-US" smtClean="0"/>
              <a:t>9/5/20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004C0-B486-B742-A918-A91A59CA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2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5FDCB5-33C6-BC46-A5E0-2FFA6367D503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337B77-2D3B-C145-A79A-B74B0A8C445F}" type="slidenum">
              <a:rPr lang="en-US" sz="1200">
                <a:latin typeface="Arial" charset="0"/>
              </a:rPr>
              <a:pPr eaLnBrk="1" hangingPunct="1"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133701-EFC3-8240-8D48-B3C4FECE0121}" type="slidenum">
              <a:rPr lang="en-US" sz="120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8CF6DA0-A42F-6E40-B748-3C5C0BAFCBA1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3550BB5-B5BC-AA4A-977F-87650BB2FC0E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4BC3D3A-7CB3-214B-A936-749FBA9AED96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61E53F8-D79C-2942-8136-A4A57214CA03}" type="slidenum">
              <a:rPr lang="en-US" sz="1200">
                <a:latin typeface="Arial" charset="0"/>
              </a:rPr>
              <a:pPr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D31-FFE3-BD4A-8C30-969C2E5DA901}" type="datetimeFigureOut">
              <a:rPr lang="en-US" smtClean="0"/>
              <a:t>9/5/20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246-E541-E746-8B3C-E22B38E5C9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D31-FFE3-BD4A-8C30-969C2E5DA901}" type="datetimeFigureOut">
              <a:rPr lang="en-US" smtClean="0"/>
              <a:t>9/5/20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246-E541-E746-8B3C-E22B38E5C9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D31-FFE3-BD4A-8C30-969C2E5DA901}" type="datetimeFigureOut">
              <a:rPr lang="en-US" smtClean="0"/>
              <a:t>9/5/20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246-E541-E746-8B3C-E22B38E5C9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D31-FFE3-BD4A-8C30-969C2E5DA901}" type="datetimeFigureOut">
              <a:rPr lang="en-US" smtClean="0"/>
              <a:t>9/5/20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246-E541-E746-8B3C-E22B38E5C9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D31-FFE3-BD4A-8C30-969C2E5DA901}" type="datetimeFigureOut">
              <a:rPr lang="en-US" smtClean="0"/>
              <a:t>9/5/20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246-E541-E746-8B3C-E22B38E5C9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D31-FFE3-BD4A-8C30-969C2E5DA901}" type="datetimeFigureOut">
              <a:rPr lang="en-US" smtClean="0"/>
              <a:t>9/5/20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246-E541-E746-8B3C-E22B38E5C9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D31-FFE3-BD4A-8C30-969C2E5DA901}" type="datetimeFigureOut">
              <a:rPr lang="en-US" smtClean="0"/>
              <a:t>9/5/20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246-E541-E746-8B3C-E22B38E5C9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D31-FFE3-BD4A-8C30-969C2E5DA901}" type="datetimeFigureOut">
              <a:rPr lang="en-US" smtClean="0"/>
              <a:t>9/5/20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246-E541-E746-8B3C-E22B38E5C9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D31-FFE3-BD4A-8C30-969C2E5DA901}" type="datetimeFigureOut">
              <a:rPr lang="en-US" smtClean="0"/>
              <a:t>9/5/20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246-E541-E746-8B3C-E22B38E5C9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D31-FFE3-BD4A-8C30-969C2E5DA901}" type="datetimeFigureOut">
              <a:rPr lang="en-US" smtClean="0"/>
              <a:t>9/5/20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246-E541-E746-8B3C-E22B38E5C9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D31-FFE3-BD4A-8C30-969C2E5DA901}" type="datetimeFigureOut">
              <a:rPr lang="en-US" smtClean="0"/>
              <a:t>9/5/20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246-E541-E746-8B3C-E22B38E5C9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D31-FFE3-BD4A-8C30-969C2E5DA901}" type="datetimeFigureOut">
              <a:rPr lang="en-US" smtClean="0"/>
              <a:t>9/5/20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246-E541-E746-8B3C-E22B38E5C9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AD31-FFE3-BD4A-8C30-969C2E5DA901}" type="datetimeFigureOut">
              <a:rPr lang="en-US" smtClean="0"/>
              <a:t>9/5/20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9246-E541-E746-8B3C-E22B38E5C9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658AD31-FFE3-BD4A-8C30-969C2E5DA901}" type="datetimeFigureOut">
              <a:rPr lang="en-US" smtClean="0"/>
              <a:t>9/5/20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E8489246-E541-E746-8B3C-E22B38E5C9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c/MTY0MjUxNDg4NzJa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6thgradebms.weebly.com/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ag@beachwoodschools.org" TargetMode="External"/><Relationship Id="rId4" Type="http://schemas.openxmlformats.org/officeDocument/2006/relationships/hyperlink" Target="http://languageartswithmrsgoodman.weebly.com/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2925" y="533400"/>
            <a:ext cx="8058150" cy="1676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solidFill>
                  <a:schemeClr val="accent1"/>
                </a:solidFill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dirty="0">
                <a:solidFill>
                  <a:schemeClr val="accent1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4800" dirty="0" smtClean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" charset="0"/>
                <a:ea typeface="ＭＳ Ｐゴシック" charset="0"/>
                <a:cs typeface="ＭＳ Ｐゴシック" charset="0"/>
              </a:rPr>
              <a:t>6th </a:t>
            </a:r>
            <a:r>
              <a:rPr lang="en-US" sz="4800" dirty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" charset="0"/>
                <a:ea typeface="ＭＳ Ｐゴシック" charset="0"/>
                <a:cs typeface="ＭＳ Ｐゴシック" charset="0"/>
              </a:rPr>
              <a:t>grade </a:t>
            </a:r>
            <a:br>
              <a:rPr lang="en-US" sz="4800" dirty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6000" dirty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" charset="0"/>
                <a:ea typeface="ＭＳ Ｐゴシック" charset="0"/>
                <a:cs typeface="ＭＳ Ｐゴシック" charset="0"/>
              </a:rPr>
              <a:t>Language Arts class</a:t>
            </a:r>
            <a:endParaRPr lang="en-US" sz="4000" dirty="0">
              <a:ln w="12700" cmpd="sng">
                <a:solidFill>
                  <a:schemeClr val="tx1"/>
                </a:solidFill>
              </a:ln>
              <a:solidFill>
                <a:schemeClr val="tx1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20" y="2421065"/>
            <a:ext cx="4055396" cy="201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94" name="Rectangle 14"/>
          <p:cNvSpPr>
            <a:spLocks noChangeArrowheads="1"/>
          </p:cNvSpPr>
          <p:nvPr/>
        </p:nvSpPr>
        <p:spPr bwMode="auto">
          <a:xfrm>
            <a:off x="2616200" y="5086350"/>
            <a:ext cx="54800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                            Presented </a:t>
            </a:r>
            <a:r>
              <a:rPr lang="en-US" sz="29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by, </a:t>
            </a:r>
          </a:p>
          <a:p>
            <a:r>
              <a:rPr lang="en-US" sz="2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                            Jill </a:t>
            </a:r>
            <a:r>
              <a:rPr lang="en-US" sz="29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Goodman </a:t>
            </a:r>
            <a:r>
              <a:rPr lang="en-US" sz="2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endParaRPr lang="en-US" sz="29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071688" y="443388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6" name="Picture 5" descr="Screen Shot 2017-09-04 at 2.56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41" y="2421065"/>
            <a:ext cx="1999480" cy="201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1238250" y="1101404"/>
            <a:ext cx="6667500" cy="53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Font typeface="Wingdings" charset="0"/>
              <a:buChar char="v"/>
            </a:pPr>
            <a:r>
              <a:rPr lang="en-US" sz="2400" b="1" dirty="0">
                <a:solidFill>
                  <a:schemeClr val="tx2"/>
                </a:solidFill>
                <a:latin typeface="Times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To think, question, read, write, 			discuss, create, and discover.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Font typeface="Wingdings" charset="0"/>
              <a:buNone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algn="l">
              <a:spcBef>
                <a:spcPct val="20000"/>
              </a:spcBef>
              <a:buClr>
                <a:schemeClr val="accent1"/>
              </a:buClr>
              <a:buFont typeface="Wingdings" charset="0"/>
              <a:buChar char="v"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To develop an understanding and 		an appreciation of literature.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Font typeface="Wingdings" charset="0"/>
              <a:buNone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algn="l">
              <a:spcBef>
                <a:spcPct val="20000"/>
              </a:spcBef>
              <a:buClr>
                <a:schemeClr val="accent1"/>
              </a:buClr>
              <a:buFont typeface="Wingdings" charset="0"/>
              <a:buChar char="v"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To explore a variety of reading 			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materials.</a:t>
            </a:r>
          </a:p>
          <a:p>
            <a:pPr algn="l">
              <a:spcBef>
                <a:spcPct val="20000"/>
              </a:spcBef>
              <a:buClr>
                <a:schemeClr val="accent1"/>
              </a:buClr>
            </a:pP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algn="l">
              <a:spcBef>
                <a:spcPct val="20000"/>
              </a:spcBef>
              <a:buClr>
                <a:schemeClr val="accent1"/>
              </a:buClr>
              <a:buFont typeface="Wingdings" charset="0"/>
              <a:buChar char="v"/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To align with the Ohio Common Core 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algn="l">
              <a:spcBef>
                <a:spcPct val="20000"/>
              </a:spcBef>
              <a:buClr>
                <a:schemeClr val="accent1"/>
              </a:buClr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                                 State Standards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720725" y="270407"/>
            <a:ext cx="80494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800" b="1" dirty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The S</a:t>
            </a:r>
            <a:r>
              <a:rPr lang="en-US" sz="4800" b="1" dirty="0" smtClean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cope </a:t>
            </a:r>
            <a:r>
              <a:rPr lang="en-US" sz="4800" b="1" dirty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of the </a:t>
            </a:r>
            <a:r>
              <a:rPr lang="en-US" sz="4800" b="1" dirty="0" smtClean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Curriculum</a:t>
            </a:r>
            <a:r>
              <a:rPr lang="en-US" sz="4800" b="1" dirty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:</a:t>
            </a:r>
            <a:endParaRPr lang="en-US" sz="6000" b="1" dirty="0">
              <a:ln w="12700" cmpd="sng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834" y="2209800"/>
            <a:ext cx="1873780" cy="281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3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1671236" y="194547"/>
            <a:ext cx="6075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5400" b="1" dirty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Program Materials:</a:t>
            </a:r>
            <a:endParaRPr lang="en-US" sz="5400" b="1" dirty="0">
              <a:ln w="12700" cmpd="sng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819680" y="1703947"/>
            <a:ext cx="7086600" cy="59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l">
              <a:lnSpc>
                <a:spcPct val="125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v"/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hlinkClick r:id="rId3"/>
              </a:rPr>
              <a:t>Google Classroom </a:t>
            </a:r>
            <a:endPara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+mn-cs"/>
            </a:endParaRPr>
          </a:p>
          <a:p>
            <a:pPr marL="342900" indent="-342900" algn="l">
              <a:lnSpc>
                <a:spcPct val="125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v"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lass novels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+mn-cs"/>
            </a:endParaRPr>
          </a:p>
          <a:p>
            <a:pPr algn="l">
              <a:lnSpc>
                <a:spcPct val="125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v"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  <a:cs typeface="+mn-cs"/>
              </a:rPr>
              <a:t> vocabulary - roots &amp; stems</a:t>
            </a:r>
          </a:p>
          <a:p>
            <a:pPr algn="l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v"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  <a:cs typeface="+mn-cs"/>
              </a:rPr>
              <a:t> quotation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rotation w/ response log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+mn-cs"/>
            </a:endParaRPr>
          </a:p>
          <a:p>
            <a:pPr algn="l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v"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  <a:cs typeface="+mn-cs"/>
              </a:rPr>
              <a:t> journal </a:t>
            </a:r>
          </a:p>
          <a:p>
            <a:pPr algn="l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v"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  <a:cs typeface="+mn-cs"/>
              </a:rPr>
              <a:t> grammar connected to literature</a:t>
            </a:r>
          </a:p>
          <a:p>
            <a:pPr algn="l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v"/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  <a:cs typeface="+mn-cs"/>
              </a:rPr>
              <a:t>Chromebooks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  <a:cs typeface="+mn-cs"/>
              </a:rPr>
              <a:t>w/ online sources</a:t>
            </a:r>
          </a:p>
          <a:p>
            <a:pPr lvl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v"/>
              <a:defRPr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L.A. Weebly</a:t>
            </a:r>
          </a:p>
          <a:p>
            <a:pPr lvl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v"/>
              <a:defRPr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Accelerated Reader</a:t>
            </a:r>
          </a:p>
          <a:p>
            <a:pPr lvl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v"/>
              <a:defRPr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online newspapers</a:t>
            </a:r>
            <a:r>
              <a:rPr lang="mr-IN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…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+mn-ea"/>
              <a:cs typeface="+mn-cs"/>
            </a:endParaRPr>
          </a:p>
          <a:p>
            <a:pPr algn="l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  <a:cs typeface="+mn-cs"/>
              </a:rPr>
              <a:t>	</a:t>
            </a:r>
          </a:p>
          <a:p>
            <a:pPr algn="l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Times" charset="0"/>
                <a:ea typeface="+mn-ea"/>
                <a:cs typeface="+mn-cs"/>
              </a:rPr>
              <a:t>	</a:t>
            </a: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66" y="3285067"/>
            <a:ext cx="2209800" cy="165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7-09-04 at 2.56.5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65" y="3503082"/>
            <a:ext cx="2521449" cy="254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auto">
          <a:xfrm>
            <a:off x="410634" y="567035"/>
            <a:ext cx="7437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5400" b="1" dirty="0" smtClean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  Reading Assignments:</a:t>
            </a:r>
            <a:endParaRPr lang="en-US" sz="5400" b="1" dirty="0">
              <a:ln w="12700" cmpd="sng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944159" y="1550485"/>
            <a:ext cx="76750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buClr>
                <a:schemeClr val="accent1"/>
              </a:buClr>
              <a:buFont typeface="Wingdings" charset="0"/>
              <a:buChar char="v"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usually begin at school</a:t>
            </a:r>
          </a:p>
          <a:p>
            <a:pPr algn="l">
              <a:buClr>
                <a:schemeClr val="accent1"/>
              </a:buClr>
              <a:buFont typeface="Wingdings" charset="0"/>
              <a:buChar char="v"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requires regular annotation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algn="l">
              <a:buClr>
                <a:schemeClr val="accent1"/>
              </a:buClr>
              <a:buFont typeface="Wingdings" charset="0"/>
              <a:buChar char="v"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a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udio versions available</a:t>
            </a:r>
          </a:p>
          <a:p>
            <a:pPr algn="l">
              <a:buClr>
                <a:schemeClr val="accent1"/>
              </a:buClr>
              <a:buFont typeface="Wingdings" charset="0"/>
              <a:buChar char="v"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ties into grammar &amp; vocabulary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14" y="4202065"/>
            <a:ext cx="3641486" cy="225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5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Writing Assignments:</a:t>
            </a:r>
            <a:endParaRPr lang="en-US" dirty="0">
              <a:ln w="12700" cmpd="sng">
                <a:solidFill>
                  <a:schemeClr val="tx1"/>
                </a:solidFill>
              </a:ln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9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accent1"/>
              </a:buClr>
              <a:buFont typeface="Wingdings" charset="0"/>
              <a:buChar char="v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Variety of paragraphs / extended responses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Clr>
                <a:schemeClr val="accent1"/>
              </a:buClr>
              <a:buFont typeface="Wingdings" charset="0"/>
              <a:buChar char="v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Informative essays - </a:t>
            </a:r>
          </a:p>
          <a:p>
            <a:pPr lvl="1">
              <a:buClr>
                <a:schemeClr val="accent1"/>
              </a:buClr>
              <a:buFont typeface="Wingdings" charset="0"/>
              <a:buChar char="v"/>
            </a:pP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Acceptance and survival units</a:t>
            </a:r>
          </a:p>
          <a:p>
            <a:pPr eaLnBrk="1" hangingPunct="1">
              <a:buClr>
                <a:schemeClr val="accent1"/>
              </a:buClr>
              <a:buFont typeface="Wingdings" charset="0"/>
              <a:buChar char="v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Argumentative essay - </a:t>
            </a:r>
          </a:p>
          <a:p>
            <a:pPr lvl="1">
              <a:buClr>
                <a:schemeClr val="accent1"/>
              </a:buClr>
              <a:buFont typeface="Wingdings" charset="0"/>
              <a:buChar char="v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Research based – argument unit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Clr>
                <a:schemeClr val="accent1"/>
              </a:buClr>
              <a:buFont typeface="Wingdings" charset="0"/>
              <a:buChar char="v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Fictional narrative -  </a:t>
            </a:r>
          </a:p>
          <a:p>
            <a:pPr lvl="1">
              <a:buClr>
                <a:schemeClr val="accent1"/>
              </a:buClr>
              <a:buFont typeface="Wingdings" charset="0"/>
              <a:buChar char="v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Cinderella unit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17" y="4635501"/>
            <a:ext cx="2986755" cy="198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2508" y="833210"/>
            <a:ext cx="66161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800" b="1" dirty="0" smtClean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Reading Analysis Essays</a:t>
            </a:r>
          </a:p>
          <a:p>
            <a:r>
              <a:rPr lang="en-US" sz="4800" b="1" dirty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	</a:t>
            </a:r>
            <a:r>
              <a:rPr lang="en-US" sz="4800" b="1" dirty="0" smtClean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					</a:t>
            </a:r>
            <a:r>
              <a:rPr lang="en-US" sz="4400" b="1" dirty="0" smtClean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	(RAE):</a:t>
            </a:r>
            <a:endParaRPr lang="en-US" sz="4400" b="1" dirty="0">
              <a:ln w="12700" cmpd="sng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31" y="2575530"/>
            <a:ext cx="81942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charset="0"/>
              <a:buChar char="v"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Assigned regularly. </a:t>
            </a:r>
          </a:p>
          <a:p>
            <a:pPr>
              <a:buClr>
                <a:schemeClr val="accent1"/>
              </a:buClr>
              <a:buFont typeface="Wingdings" charset="0"/>
              <a:buChar char="v"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Prompts based on key standards.</a:t>
            </a:r>
          </a:p>
          <a:p>
            <a:pPr>
              <a:buClr>
                <a:schemeClr val="accent1"/>
              </a:buClr>
              <a:buFont typeface="Wingdings" charset="0"/>
              <a:buChar char="v"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Broken into pre-writing phase  </a:t>
            </a:r>
          </a:p>
          <a:p>
            <a:pPr>
              <a:buClr>
                <a:schemeClr val="accent1"/>
              </a:buClr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	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						&gt; writing phase</a:t>
            </a:r>
          </a:p>
          <a:p>
            <a:pPr>
              <a:buClr>
                <a:schemeClr val="accent1"/>
              </a:buClr>
              <a:buFont typeface="Wingdings" charset="0"/>
              <a:buChar char="v"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Steps modeled in class and made available.</a:t>
            </a:r>
          </a:p>
          <a:p>
            <a:pPr>
              <a:buClr>
                <a:schemeClr val="accent1"/>
              </a:buClr>
              <a:buFont typeface="Wingdings" charset="0"/>
              <a:buChar char="v"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Shared via Google drive and website.</a:t>
            </a:r>
          </a:p>
          <a:p>
            <a:pPr>
              <a:buClr>
                <a:schemeClr val="accent1"/>
              </a:buClr>
              <a:buFont typeface="Wingdings" charset="0"/>
              <a:buChar char="v"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Rubric used to self check.</a:t>
            </a:r>
          </a:p>
        </p:txBody>
      </p:sp>
      <p:pic>
        <p:nvPicPr>
          <p:cNvPr id="7" name="Picture 6" descr="R2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20" y="984529"/>
            <a:ext cx="1917213" cy="19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9267"/>
            <a:ext cx="8229600" cy="1143000"/>
          </a:xfrm>
          <a:ln w="19050" cmpd="sng">
            <a:noFill/>
          </a:ln>
        </p:spPr>
        <p:txBody>
          <a:bodyPr/>
          <a:lstStyle/>
          <a:p>
            <a:pPr eaLnBrk="1" hangingPunct="1"/>
            <a:r>
              <a:rPr lang="en-US" sz="5400" dirty="0" smtClean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Homework / Grading:</a:t>
            </a:r>
            <a:endParaRPr lang="en-US" dirty="0">
              <a:ln w="12700" cmpd="sng">
                <a:solidFill>
                  <a:schemeClr val="tx1"/>
                </a:solidFill>
              </a:ln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202267"/>
            <a:ext cx="8229600" cy="4530725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1"/>
              </a:buClr>
              <a:buFont typeface="Wingdings" charset="0"/>
              <a:buChar char="v"/>
            </a:pPr>
            <a:r>
              <a:rPr lang="en-US" sz="12800" b="1" dirty="0" smtClean="0">
                <a:solidFill>
                  <a:schemeClr val="accent5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Assignments 2 – 3 times a week.</a:t>
            </a:r>
          </a:p>
          <a:p>
            <a:pPr>
              <a:buClr>
                <a:schemeClr val="accent1"/>
              </a:buClr>
              <a:buFont typeface="Wingdings" charset="0"/>
              <a:buChar char="v"/>
            </a:pPr>
            <a:r>
              <a:rPr lang="en-US" sz="12800" b="1" dirty="0">
                <a:solidFill>
                  <a:schemeClr val="accent5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Grading expectations shared with </a:t>
            </a:r>
            <a:r>
              <a:rPr lang="en-US" sz="12800" b="1" dirty="0" smtClean="0">
                <a:solidFill>
                  <a:schemeClr val="accent5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students</a:t>
            </a:r>
          </a:p>
          <a:p>
            <a:pPr>
              <a:buClr>
                <a:schemeClr val="accent1"/>
              </a:buClr>
              <a:buFont typeface="Wingdings" charset="0"/>
              <a:buChar char="v"/>
            </a:pPr>
            <a:endParaRPr lang="en-US" sz="12800" b="1" dirty="0" smtClean="0">
              <a:solidFill>
                <a:schemeClr val="accent5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Clr>
                <a:schemeClr val="accent1"/>
              </a:buClr>
              <a:buFont typeface="Wingdings" charset="0"/>
              <a:buChar char="v"/>
            </a:pPr>
            <a:r>
              <a:rPr lang="en-US" sz="12800" b="1" dirty="0" smtClean="0">
                <a:solidFill>
                  <a:schemeClr val="accent5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12800" b="1" baseline="30000" dirty="0" smtClean="0">
                <a:solidFill>
                  <a:schemeClr val="accent5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12800" b="1" dirty="0" smtClean="0">
                <a:solidFill>
                  <a:schemeClr val="accent5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grade </a:t>
            </a:r>
            <a:r>
              <a:rPr lang="en-US" sz="12800" b="1" dirty="0" err="1" smtClean="0">
                <a:solidFill>
                  <a:schemeClr val="accent5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weebly</a:t>
            </a:r>
            <a:r>
              <a:rPr lang="en-US" sz="12800" b="1" dirty="0" smtClean="0">
                <a:solidFill>
                  <a:schemeClr val="accent5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buClr>
                <a:schemeClr val="accent1"/>
              </a:buClr>
              <a:buFont typeface="Wingdings" charset="0"/>
              <a:buChar char="v"/>
            </a:pPr>
            <a:r>
              <a:rPr lang="en-US" sz="12600" b="1" dirty="0" smtClean="0">
                <a:solidFill>
                  <a:schemeClr val="accent5"/>
                </a:solidFill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http://6thgradebms.weebly.com/</a:t>
            </a:r>
            <a:endParaRPr lang="en-US" sz="12600" b="1" dirty="0" smtClean="0">
              <a:solidFill>
                <a:schemeClr val="accent5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2">
              <a:buClr>
                <a:schemeClr val="accent1"/>
              </a:buClr>
              <a:buFont typeface="Wingdings" charset="0"/>
              <a:buChar char="v"/>
            </a:pPr>
            <a:r>
              <a:rPr lang="en-US" sz="12600" b="1" dirty="0" smtClean="0">
                <a:solidFill>
                  <a:schemeClr val="accent5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Homework posted here</a:t>
            </a:r>
          </a:p>
          <a:p>
            <a:pPr lvl="2">
              <a:buClr>
                <a:schemeClr val="accent1"/>
              </a:buClr>
              <a:buFont typeface="Wingdings" charset="0"/>
              <a:buChar char="v"/>
            </a:pPr>
            <a:r>
              <a:rPr lang="en-US" sz="12600" b="1" dirty="0" smtClean="0">
                <a:solidFill>
                  <a:schemeClr val="accent5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Link to </a:t>
            </a:r>
            <a:r>
              <a:rPr lang="en-US" sz="12600" b="1" dirty="0">
                <a:solidFill>
                  <a:schemeClr val="accent5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2600" b="1" dirty="0" smtClean="0">
                <a:solidFill>
                  <a:schemeClr val="accent5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nfinite Campus</a:t>
            </a:r>
          </a:p>
          <a:p>
            <a:pPr lvl="2">
              <a:buClr>
                <a:schemeClr val="accent1"/>
              </a:buClr>
              <a:buFont typeface="Wingdings" charset="0"/>
              <a:buChar char="v"/>
            </a:pPr>
            <a:endParaRPr lang="en-US" sz="12600" b="1" dirty="0">
              <a:solidFill>
                <a:schemeClr val="accent5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914400" lvl="2" indent="0">
              <a:buClr>
                <a:schemeClr val="accent1"/>
              </a:buClr>
              <a:buNone/>
            </a:pPr>
            <a:endParaRPr lang="en-US" sz="12600" b="1" dirty="0" smtClean="0">
              <a:solidFill>
                <a:schemeClr val="tx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buClr>
                <a:schemeClr val="accent1"/>
              </a:buClr>
              <a:buFont typeface="Wingdings" charset="0"/>
              <a:buChar char="v"/>
            </a:pPr>
            <a:endParaRPr lang="en-US" sz="4400" b="1" dirty="0" smtClean="0">
              <a:solidFill>
                <a:schemeClr val="tx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Clr>
                <a:schemeClr val="accent1"/>
              </a:buClr>
              <a:buFont typeface="Wingdings" charset="0"/>
              <a:buChar char="v"/>
            </a:pPr>
            <a:endParaRPr lang="en-US" sz="4600" b="1" dirty="0">
              <a:solidFill>
                <a:schemeClr val="tx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1"/>
              </a:buClr>
              <a:buNone/>
            </a:pPr>
            <a:endParaRPr lang="en-US" b="1" dirty="0" smtClean="0">
              <a:solidFill>
                <a:schemeClr val="folHlin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67" y="4445000"/>
            <a:ext cx="1899752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4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256" y="854768"/>
            <a:ext cx="7351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6</a:t>
            </a:r>
            <a:r>
              <a:rPr lang="en-US" sz="3600" b="1" baseline="30000" dirty="0" smtClean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th</a:t>
            </a:r>
            <a:r>
              <a:rPr lang="en-US" sz="3600" b="1" dirty="0" smtClean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grade Extracurricular Activities: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9112" y="1733960"/>
            <a:ext cx="60329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charset="0"/>
              <a:buChar char="v"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Study Club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>
              <a:buClr>
                <a:schemeClr val="accent1"/>
              </a:buClr>
              <a:buFont typeface="Wingdings" charset="0"/>
              <a:buChar char="v"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‘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Beachwords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’ -  the BMS newspaper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lvl="1">
              <a:buClr>
                <a:schemeClr val="accent1"/>
              </a:buClr>
              <a:buFont typeface="Wingdings" charset="0"/>
              <a:buChar char="v"/>
            </a:pPr>
            <a:endParaRPr lang="en-US" sz="2400" dirty="0" smtClean="0"/>
          </a:p>
          <a:p>
            <a:pPr lvl="1">
              <a:buClr>
                <a:schemeClr val="accent1"/>
              </a:buClr>
              <a:buFont typeface="Wingdings" charset="0"/>
              <a:buChar char="v"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Yearbook</a:t>
            </a:r>
          </a:p>
          <a:p>
            <a:pPr lvl="1">
              <a:buClr>
                <a:schemeClr val="accent1"/>
              </a:buClr>
              <a:buFont typeface="Wingdings" charset="0"/>
              <a:buChar char="v"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Student Council</a:t>
            </a:r>
          </a:p>
          <a:p>
            <a:pPr lvl="1">
              <a:buClr>
                <a:schemeClr val="accent1"/>
              </a:buClr>
              <a:buFont typeface="Wingdings" charset="0"/>
              <a:buChar char="v"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Ecology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lub</a:t>
            </a:r>
          </a:p>
          <a:p>
            <a:pPr lvl="1">
              <a:buClr>
                <a:schemeClr val="accent1"/>
              </a:buClr>
              <a:buFont typeface="Wingdings" charset="0"/>
              <a:buChar char="v"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Power of the Pen</a:t>
            </a:r>
          </a:p>
          <a:p>
            <a:pPr lvl="1">
              <a:buClr>
                <a:schemeClr val="accent1"/>
              </a:buClr>
              <a:buFont typeface="Wingdings" charset="0"/>
              <a:buChar char="v"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Chess Club</a:t>
            </a:r>
          </a:p>
          <a:p>
            <a:pPr lvl="1">
              <a:buClr>
                <a:schemeClr val="accent1"/>
              </a:buClr>
              <a:buFont typeface="Wingdings" charset="0"/>
              <a:buChar char="v"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Science Olympiad</a:t>
            </a:r>
            <a:r>
              <a:rPr lang="is-I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…</a:t>
            </a:r>
            <a:endPara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lvl="1">
              <a:buClr>
                <a:schemeClr val="accent1"/>
              </a:buClr>
              <a:buFont typeface="Wingdings" charset="0"/>
              <a:buChar char="v"/>
            </a:pPr>
            <a:endParaRPr lang="en-US" sz="2400" dirty="0"/>
          </a:p>
        </p:txBody>
      </p:sp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15" y="3360900"/>
            <a:ext cx="3077313" cy="21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1781175" y="376535"/>
            <a:ext cx="40890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b="1" dirty="0">
                <a:ln w="12700" cmpd="sng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Contact info:</a:t>
            </a:r>
            <a:endParaRPr lang="en-US" sz="1800" dirty="0">
              <a:ln w="12700" cmpd="sng"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452967" y="1172289"/>
            <a:ext cx="8691033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buClr>
                <a:schemeClr val="accent1"/>
              </a:buClr>
              <a:buFont typeface="Wingdings" charset="0"/>
              <a:buChar char="v"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phone:</a:t>
            </a:r>
          </a:p>
          <a:p>
            <a:pPr algn="l" eaLnBrk="1" hangingPunct="1">
              <a:buFont typeface="Wingdings" charset="0"/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	  </a:t>
            </a:r>
            <a:r>
              <a:rPr lang="en-US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831-0355  ex. 205</a:t>
            </a:r>
            <a:endParaRPr lang="en-US" sz="40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lnSpc>
                <a:spcPct val="75000"/>
              </a:lnSpc>
              <a:buFont typeface="Wingdings" charset="0"/>
              <a:buNone/>
            </a:pPr>
            <a:endParaRPr lang="en-US" sz="4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buClr>
                <a:schemeClr val="accent1"/>
              </a:buClr>
              <a:buFont typeface="Wingdings" charset="0"/>
              <a:buChar char="v"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email:</a:t>
            </a:r>
          </a:p>
          <a:p>
            <a:pPr algn="l" eaLnBrk="1" hangingPunct="1">
              <a:buClr>
                <a:schemeClr val="accent1"/>
              </a:buClr>
              <a:buFont typeface="Wingdings" charset="0"/>
              <a:buNone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4000" b="1" dirty="0" smtClean="0">
                <a:solidFill>
                  <a:srgbClr val="D162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jag@beachwoodschools.org</a:t>
            </a:r>
            <a:endParaRPr lang="en-US" sz="4000" b="1" dirty="0" smtClean="0">
              <a:solidFill>
                <a:srgbClr val="D1620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buClr>
                <a:schemeClr val="accent1"/>
              </a:buClr>
              <a:buFont typeface="Wingdings" charset="0"/>
              <a:buNone/>
            </a:pPr>
            <a:endParaRPr lang="en-US" sz="4000" b="1" dirty="0" smtClean="0">
              <a:solidFill>
                <a:srgbClr val="D1620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lnSpc>
                <a:spcPct val="75000"/>
              </a:lnSpc>
              <a:buFont typeface="Wingdings" charset="0"/>
              <a:buNone/>
            </a:pPr>
            <a:endParaRPr lang="en-US" sz="40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1500" indent="-571500" algn="l" eaLnBrk="1" hangingPunct="1">
              <a:lnSpc>
                <a:spcPct val="70000"/>
              </a:lnSpc>
              <a:buClr>
                <a:schemeClr val="accent1"/>
              </a:buClr>
              <a:buFont typeface="Wingdings" charset="2"/>
              <a:buChar char="v"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L.A. Weebly site:</a:t>
            </a:r>
          </a:p>
          <a:p>
            <a:pPr algn="l" eaLnBrk="1" hangingPunct="1">
              <a:lnSpc>
                <a:spcPct val="70000"/>
              </a:lnSpc>
              <a:buClr>
                <a:schemeClr val="accent1"/>
              </a:buClr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http://</a:t>
            </a:r>
            <a:r>
              <a:rPr 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languageartswithmrsgoodman.weebly.com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2286000" cy="1928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7-09-04 at 2.56.5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28" y="4783893"/>
            <a:ext cx="869172" cy="87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1901</TotalTime>
  <Words>214</Words>
  <Application>Microsoft Macintosh PowerPoint</Application>
  <PresentationFormat>On-screen Show (4:3)</PresentationFormat>
  <Paragraphs>85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Century Gothic</vt:lpstr>
      <vt:lpstr>ＭＳ Ｐゴシック</vt:lpstr>
      <vt:lpstr>Times</vt:lpstr>
      <vt:lpstr>Times New Roman</vt:lpstr>
      <vt:lpstr>Wingdings</vt:lpstr>
      <vt:lpstr>Arial</vt:lpstr>
      <vt:lpstr>Summer</vt:lpstr>
      <vt:lpstr> 6th grade  Language Arts class</vt:lpstr>
      <vt:lpstr>PowerPoint Presentation</vt:lpstr>
      <vt:lpstr>PowerPoint Presentation</vt:lpstr>
      <vt:lpstr>PowerPoint Presentation</vt:lpstr>
      <vt:lpstr>Writing Assignments:</vt:lpstr>
      <vt:lpstr>PowerPoint Presentation</vt:lpstr>
      <vt:lpstr>Homework / Grading:</vt:lpstr>
      <vt:lpstr>PowerPoint Presentation</vt:lpstr>
      <vt:lpstr>PowerPoint Presentation</vt:lpstr>
    </vt:vector>
  </TitlesOfParts>
  <Company>Beachwood City Schools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7th grade  Language Arts class</dc:title>
  <dc:creator>Jill Goodman</dc:creator>
  <cp:lastModifiedBy>Microsoft Office User</cp:lastModifiedBy>
  <cp:revision>29</cp:revision>
  <dcterms:created xsi:type="dcterms:W3CDTF">2017-09-04T17:24:21Z</dcterms:created>
  <dcterms:modified xsi:type="dcterms:W3CDTF">2020-09-05T20:40:13Z</dcterms:modified>
</cp:coreProperties>
</file>