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6" r:id="rId3"/>
    <p:sldId id="257" r:id="rId4"/>
    <p:sldId id="265" r:id="rId5"/>
    <p:sldId id="262" r:id="rId6"/>
    <p:sldId id="259" r:id="rId7"/>
    <p:sldId id="260"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1736" y="-1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E8907C6-A412-412B-9F1D-69D8A659AA50}" type="datetimeFigureOut">
              <a:rPr lang="en-US" smtClean="0"/>
              <a:t>6/7/16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F2460D-6283-4C8E-8041-7A79FDB80ADD}" type="slidenum">
              <a:rPr lang="en-US" smtClean="0"/>
              <a:t>‹#›</a:t>
            </a:fld>
            <a:endParaRPr lang="en-US"/>
          </a:p>
        </p:txBody>
      </p:sp>
    </p:spTree>
    <p:extLst>
      <p:ext uri="{BB962C8B-B14F-4D97-AF65-F5344CB8AC3E}">
        <p14:creationId xmlns:p14="http://schemas.microsoft.com/office/powerpoint/2010/main" val="3091224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8907C6-A412-412B-9F1D-69D8A659AA50}" type="datetimeFigureOut">
              <a:rPr lang="en-US" smtClean="0"/>
              <a:t>6/7/16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F2460D-6283-4C8E-8041-7A79FDB80ADD}" type="slidenum">
              <a:rPr lang="en-US" smtClean="0"/>
              <a:t>‹#›</a:t>
            </a:fld>
            <a:endParaRPr lang="en-US"/>
          </a:p>
        </p:txBody>
      </p:sp>
    </p:spTree>
    <p:extLst>
      <p:ext uri="{BB962C8B-B14F-4D97-AF65-F5344CB8AC3E}">
        <p14:creationId xmlns:p14="http://schemas.microsoft.com/office/powerpoint/2010/main" val="3372627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8907C6-A412-412B-9F1D-69D8A659AA50}" type="datetimeFigureOut">
              <a:rPr lang="en-US" smtClean="0"/>
              <a:t>6/7/16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F2460D-6283-4C8E-8041-7A79FDB80ADD}" type="slidenum">
              <a:rPr lang="en-US" smtClean="0"/>
              <a:t>‹#›</a:t>
            </a:fld>
            <a:endParaRPr lang="en-US"/>
          </a:p>
        </p:txBody>
      </p:sp>
    </p:spTree>
    <p:extLst>
      <p:ext uri="{BB962C8B-B14F-4D97-AF65-F5344CB8AC3E}">
        <p14:creationId xmlns:p14="http://schemas.microsoft.com/office/powerpoint/2010/main" val="4273518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8907C6-A412-412B-9F1D-69D8A659AA50}" type="datetimeFigureOut">
              <a:rPr lang="en-US" smtClean="0"/>
              <a:t>6/7/16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F2460D-6283-4C8E-8041-7A79FDB80ADD}" type="slidenum">
              <a:rPr lang="en-US" smtClean="0"/>
              <a:t>‹#›</a:t>
            </a:fld>
            <a:endParaRPr lang="en-US"/>
          </a:p>
        </p:txBody>
      </p:sp>
    </p:spTree>
    <p:extLst>
      <p:ext uri="{BB962C8B-B14F-4D97-AF65-F5344CB8AC3E}">
        <p14:creationId xmlns:p14="http://schemas.microsoft.com/office/powerpoint/2010/main" val="2145065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8907C6-A412-412B-9F1D-69D8A659AA50}" type="datetimeFigureOut">
              <a:rPr lang="en-US" smtClean="0"/>
              <a:t>6/7/16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F2460D-6283-4C8E-8041-7A79FDB80ADD}" type="slidenum">
              <a:rPr lang="en-US" smtClean="0"/>
              <a:t>‹#›</a:t>
            </a:fld>
            <a:endParaRPr lang="en-US"/>
          </a:p>
        </p:txBody>
      </p:sp>
    </p:spTree>
    <p:extLst>
      <p:ext uri="{BB962C8B-B14F-4D97-AF65-F5344CB8AC3E}">
        <p14:creationId xmlns:p14="http://schemas.microsoft.com/office/powerpoint/2010/main" val="418233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E8907C6-A412-412B-9F1D-69D8A659AA50}" type="datetimeFigureOut">
              <a:rPr lang="en-US" smtClean="0"/>
              <a:t>6/7/16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F2460D-6283-4C8E-8041-7A79FDB80ADD}" type="slidenum">
              <a:rPr lang="en-US" smtClean="0"/>
              <a:t>‹#›</a:t>
            </a:fld>
            <a:endParaRPr lang="en-US"/>
          </a:p>
        </p:txBody>
      </p:sp>
    </p:spTree>
    <p:extLst>
      <p:ext uri="{BB962C8B-B14F-4D97-AF65-F5344CB8AC3E}">
        <p14:creationId xmlns:p14="http://schemas.microsoft.com/office/powerpoint/2010/main" val="2628842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E8907C6-A412-412B-9F1D-69D8A659AA50}" type="datetimeFigureOut">
              <a:rPr lang="en-US" smtClean="0"/>
              <a:t>6/7/16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F2460D-6283-4C8E-8041-7A79FDB80ADD}" type="slidenum">
              <a:rPr lang="en-US" smtClean="0"/>
              <a:t>‹#›</a:t>
            </a:fld>
            <a:endParaRPr lang="en-US"/>
          </a:p>
        </p:txBody>
      </p:sp>
    </p:spTree>
    <p:extLst>
      <p:ext uri="{BB962C8B-B14F-4D97-AF65-F5344CB8AC3E}">
        <p14:creationId xmlns:p14="http://schemas.microsoft.com/office/powerpoint/2010/main" val="3555937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8907C6-A412-412B-9F1D-69D8A659AA50}" type="datetimeFigureOut">
              <a:rPr lang="en-US" smtClean="0"/>
              <a:t>6/7/16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F2460D-6283-4C8E-8041-7A79FDB80ADD}" type="slidenum">
              <a:rPr lang="en-US" smtClean="0"/>
              <a:t>‹#›</a:t>
            </a:fld>
            <a:endParaRPr lang="en-US"/>
          </a:p>
        </p:txBody>
      </p:sp>
    </p:spTree>
    <p:extLst>
      <p:ext uri="{BB962C8B-B14F-4D97-AF65-F5344CB8AC3E}">
        <p14:creationId xmlns:p14="http://schemas.microsoft.com/office/powerpoint/2010/main" val="1603355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8907C6-A412-412B-9F1D-69D8A659AA50}" type="datetimeFigureOut">
              <a:rPr lang="en-US" smtClean="0"/>
              <a:t>6/7/16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F2460D-6283-4C8E-8041-7A79FDB80ADD}" type="slidenum">
              <a:rPr lang="en-US" smtClean="0"/>
              <a:t>‹#›</a:t>
            </a:fld>
            <a:endParaRPr lang="en-US"/>
          </a:p>
        </p:txBody>
      </p:sp>
    </p:spTree>
    <p:extLst>
      <p:ext uri="{BB962C8B-B14F-4D97-AF65-F5344CB8AC3E}">
        <p14:creationId xmlns:p14="http://schemas.microsoft.com/office/powerpoint/2010/main" val="362682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8907C6-A412-412B-9F1D-69D8A659AA50}" type="datetimeFigureOut">
              <a:rPr lang="en-US" smtClean="0"/>
              <a:t>6/7/16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F2460D-6283-4C8E-8041-7A79FDB80ADD}" type="slidenum">
              <a:rPr lang="en-US" smtClean="0"/>
              <a:t>‹#›</a:t>
            </a:fld>
            <a:endParaRPr lang="en-US"/>
          </a:p>
        </p:txBody>
      </p:sp>
    </p:spTree>
    <p:extLst>
      <p:ext uri="{BB962C8B-B14F-4D97-AF65-F5344CB8AC3E}">
        <p14:creationId xmlns:p14="http://schemas.microsoft.com/office/powerpoint/2010/main" val="1879104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8907C6-A412-412B-9F1D-69D8A659AA50}" type="datetimeFigureOut">
              <a:rPr lang="en-US" smtClean="0"/>
              <a:t>6/7/16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F2460D-6283-4C8E-8041-7A79FDB80ADD}" type="slidenum">
              <a:rPr lang="en-US" smtClean="0"/>
              <a:t>‹#›</a:t>
            </a:fld>
            <a:endParaRPr lang="en-US"/>
          </a:p>
        </p:txBody>
      </p:sp>
    </p:spTree>
    <p:extLst>
      <p:ext uri="{BB962C8B-B14F-4D97-AF65-F5344CB8AC3E}">
        <p14:creationId xmlns:p14="http://schemas.microsoft.com/office/powerpoint/2010/main" val="334281887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8907C6-A412-412B-9F1D-69D8A659AA50}" type="datetimeFigureOut">
              <a:rPr lang="en-US" smtClean="0"/>
              <a:t>6/7/16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F2460D-6283-4C8E-8041-7A79FDB80ADD}" type="slidenum">
              <a:rPr lang="en-US" smtClean="0"/>
              <a:t>‹#›</a:t>
            </a:fld>
            <a:endParaRPr lang="en-US"/>
          </a:p>
        </p:txBody>
      </p:sp>
    </p:spTree>
    <p:extLst>
      <p:ext uri="{BB962C8B-B14F-4D97-AF65-F5344CB8AC3E}">
        <p14:creationId xmlns:p14="http://schemas.microsoft.com/office/powerpoint/2010/main" val="3888259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457200"/>
            <a:ext cx="7772400" cy="1470025"/>
          </a:xfrm>
        </p:spPr>
        <p:txBody>
          <a:bodyPr/>
          <a:lstStyle/>
          <a:p>
            <a:r>
              <a:rPr lang="en-US" b="1" dirty="0" smtClean="0">
                <a:solidFill>
                  <a:schemeClr val="bg1"/>
                </a:solidFill>
                <a:effectLst>
                  <a:outerShdw blurRad="38100" dist="38100" dir="2700000" algn="tl">
                    <a:srgbClr val="000000">
                      <a:alpha val="43137"/>
                    </a:srgbClr>
                  </a:outerShdw>
                </a:effectLst>
              </a:rPr>
              <a:t>Blackout Poetry</a:t>
            </a:r>
            <a:endParaRPr lang="en-US" b="1" dirty="0">
              <a:solidFill>
                <a:schemeClr val="bg1"/>
              </a:solidFill>
              <a:effectLst>
                <a:outerShdw blurRad="38100" dist="38100" dir="2700000" algn="tl">
                  <a:srgbClr val="000000">
                    <a:alpha val="43137"/>
                  </a:srgbClr>
                </a:outerShdw>
              </a:effectLst>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828800"/>
            <a:ext cx="3200400" cy="43124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093069" y="5771871"/>
            <a:ext cx="2957861" cy="369332"/>
          </a:xfrm>
          <a:prstGeom prst="rect">
            <a:avLst/>
          </a:prstGeom>
          <a:noFill/>
          <a:effectLst>
            <a:reflection blurRad="6350" stA="50000" endA="295" endPos="92000" dist="101600" dir="5400000" sy="-100000" algn="bl" rotWithShape="0"/>
          </a:effectLst>
        </p:spPr>
        <p:txBody>
          <a:bodyPr wrap="none" rtlCol="0">
            <a:spAutoFit/>
          </a:bodyPr>
          <a:lstStyle/>
          <a:p>
            <a:r>
              <a:rPr lang="en-US" b="1" dirty="0" smtClean="0">
                <a:effectLst>
                  <a:outerShdw blurRad="38100" dist="38100" dir="2700000" algn="tl">
                    <a:srgbClr val="000000">
                      <a:alpha val="43137"/>
                    </a:srgbClr>
                  </a:outerShdw>
                </a:effectLst>
                <a:latin typeface="Lucida Calligraphy" panose="03010101010101010101" pitchFamily="66" charset="0"/>
              </a:rPr>
              <a:t>Middle School Masters</a:t>
            </a:r>
            <a:endParaRPr lang="en-US" b="1" dirty="0">
              <a:effectLst>
                <a:outerShdw blurRad="38100" dist="38100" dir="2700000" algn="tl">
                  <a:srgbClr val="000000">
                    <a:alpha val="43137"/>
                  </a:srgbClr>
                </a:outerShdw>
              </a:effectLst>
              <a:latin typeface="Lucida Calligraphy" panose="03010101010101010101" pitchFamily="66"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5134" r="5765"/>
          <a:stretch/>
        </p:blipFill>
        <p:spPr>
          <a:xfrm rot="19945747">
            <a:off x="343449" y="383563"/>
            <a:ext cx="1561572" cy="1152525"/>
          </a:xfrm>
          <a:prstGeom prst="rect">
            <a:avLst/>
          </a:prstGeom>
        </p:spPr>
      </p:pic>
      <p:sp>
        <p:nvSpPr>
          <p:cNvPr id="3" name="TextBox 2"/>
          <p:cNvSpPr txBox="1"/>
          <p:nvPr/>
        </p:nvSpPr>
        <p:spPr>
          <a:xfrm>
            <a:off x="3505200" y="5334000"/>
            <a:ext cx="1066799" cy="276999"/>
          </a:xfrm>
          <a:prstGeom prst="rect">
            <a:avLst/>
          </a:prstGeom>
          <a:noFill/>
        </p:spPr>
        <p:txBody>
          <a:bodyPr wrap="square" rtlCol="0">
            <a:spAutoFit/>
          </a:bodyPr>
          <a:lstStyle/>
          <a:p>
            <a:r>
              <a:rPr lang="en-US" sz="1200" dirty="0">
                <a:solidFill>
                  <a:schemeClr val="bg1"/>
                </a:solidFill>
              </a:rPr>
              <a:t>T</a:t>
            </a:r>
            <a:r>
              <a:rPr lang="en-US" sz="1200" dirty="0" smtClean="0">
                <a:solidFill>
                  <a:schemeClr val="bg1"/>
                </a:solidFill>
              </a:rPr>
              <a:t>om Phillips</a:t>
            </a:r>
            <a:endParaRPr lang="en-US" sz="1200" dirty="0">
              <a:solidFill>
                <a:schemeClr val="bg1"/>
              </a:solidFill>
            </a:endParaRPr>
          </a:p>
        </p:txBody>
      </p:sp>
    </p:spTree>
    <p:extLst>
      <p:ext uri="{BB962C8B-B14F-4D97-AF65-F5344CB8AC3E}">
        <p14:creationId xmlns:p14="http://schemas.microsoft.com/office/powerpoint/2010/main" val="427685535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70110" y="533400"/>
            <a:ext cx="3581400" cy="1470025"/>
          </a:xfrm>
        </p:spPr>
        <p:txBody>
          <a:bodyPr/>
          <a:lstStyle/>
          <a:p>
            <a:r>
              <a:rPr lang="en-US" b="1" dirty="0" smtClean="0">
                <a:solidFill>
                  <a:schemeClr val="bg1"/>
                </a:solidFill>
                <a:effectLst>
                  <a:outerShdw blurRad="38100" dist="38100" dir="2700000" algn="tl">
                    <a:srgbClr val="000000">
                      <a:alpha val="43137"/>
                    </a:srgbClr>
                  </a:outerShdw>
                </a:effectLst>
              </a:rPr>
              <a:t>Blackout Poetry</a:t>
            </a:r>
            <a:endParaRPr lang="en-US" b="1" dirty="0">
              <a:solidFill>
                <a:schemeClr val="bg1"/>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5142496" cy="6858000"/>
          </a:xfrm>
          <a:prstGeom prst="rect">
            <a:avLst/>
          </a:prstGeom>
        </p:spPr>
      </p:pic>
      <p:sp>
        <p:nvSpPr>
          <p:cNvPr id="6" name="TextBox 5"/>
          <p:cNvSpPr txBox="1"/>
          <p:nvPr/>
        </p:nvSpPr>
        <p:spPr>
          <a:xfrm>
            <a:off x="5406571" y="2362200"/>
            <a:ext cx="3505200" cy="4154984"/>
          </a:xfrm>
          <a:prstGeom prst="rect">
            <a:avLst/>
          </a:prstGeom>
          <a:noFill/>
        </p:spPr>
        <p:txBody>
          <a:bodyPr wrap="square" rtlCol="0">
            <a:spAutoFit/>
          </a:bodyPr>
          <a:lstStyle/>
          <a:p>
            <a:pPr algn="ctr"/>
            <a:r>
              <a:rPr lang="en-US" sz="2400" b="1" u="sng" dirty="0" smtClean="0">
                <a:solidFill>
                  <a:schemeClr val="bg1"/>
                </a:solidFill>
              </a:rPr>
              <a:t>Note to Teachers</a:t>
            </a:r>
          </a:p>
          <a:p>
            <a:pPr algn="ctr"/>
            <a:r>
              <a:rPr lang="en-US" sz="2400" dirty="0" smtClean="0">
                <a:solidFill>
                  <a:schemeClr val="bg1"/>
                </a:solidFill>
              </a:rPr>
              <a:t>At the beginning of the year, have your media specialist save books that would ordinarily be thrown away or destroyed. Before you know it, you have enough “text” for all of your students and even for some of your colleagues!</a:t>
            </a:r>
            <a:endParaRPr lang="en-US" sz="2400" dirty="0">
              <a:solidFill>
                <a:schemeClr val="bg1"/>
              </a:solidFill>
            </a:endParaRPr>
          </a:p>
        </p:txBody>
      </p:sp>
    </p:spTree>
    <p:extLst>
      <p:ext uri="{BB962C8B-B14F-4D97-AF65-F5344CB8AC3E}">
        <p14:creationId xmlns:p14="http://schemas.microsoft.com/office/powerpoint/2010/main" val="298440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600" y="274638"/>
            <a:ext cx="4267200" cy="1143000"/>
          </a:xfrm>
        </p:spPr>
        <p:txBody>
          <a:bodyPr>
            <a:normAutofit fontScale="90000"/>
          </a:bodyPr>
          <a:lstStyle/>
          <a:p>
            <a:r>
              <a:rPr lang="en-US" dirty="0" smtClean="0">
                <a:solidFill>
                  <a:schemeClr val="bg1"/>
                </a:solidFill>
              </a:rPr>
              <a:t>What is “Blackout Poetry?”</a:t>
            </a:r>
            <a:endParaRPr lang="en-US" dirty="0">
              <a:solidFill>
                <a:schemeClr val="bg1"/>
              </a:solidFill>
            </a:endParaRPr>
          </a:p>
        </p:txBody>
      </p:sp>
      <p:sp>
        <p:nvSpPr>
          <p:cNvPr id="3" name="Content Placeholder 2"/>
          <p:cNvSpPr>
            <a:spLocks noGrp="1"/>
          </p:cNvSpPr>
          <p:nvPr>
            <p:ph idx="1"/>
          </p:nvPr>
        </p:nvSpPr>
        <p:spPr>
          <a:xfrm>
            <a:off x="4572000" y="1752600"/>
            <a:ext cx="4343400" cy="4724400"/>
          </a:xfrm>
        </p:spPr>
        <p:txBody>
          <a:bodyPr>
            <a:normAutofit fontScale="92500" lnSpcReduction="20000"/>
          </a:bodyPr>
          <a:lstStyle/>
          <a:p>
            <a:pPr marL="0" indent="0" algn="ctr">
              <a:buNone/>
            </a:pPr>
            <a:r>
              <a:rPr lang="en-US" sz="3600" dirty="0">
                <a:solidFill>
                  <a:schemeClr val="bg1"/>
                </a:solidFill>
              </a:rPr>
              <a:t>"Blackout poetry" is poetry made by </a:t>
            </a:r>
            <a:r>
              <a:rPr lang="en-US" sz="3600" dirty="0" smtClean="0">
                <a:solidFill>
                  <a:schemeClr val="bg1"/>
                </a:solidFill>
              </a:rPr>
              <a:t>redacting [blacking out] the </a:t>
            </a:r>
            <a:r>
              <a:rPr lang="en-US" sz="3600" dirty="0">
                <a:solidFill>
                  <a:schemeClr val="bg1"/>
                </a:solidFill>
              </a:rPr>
              <a:t>words </a:t>
            </a:r>
            <a:r>
              <a:rPr lang="en-US" sz="3600" dirty="0" smtClean="0">
                <a:solidFill>
                  <a:schemeClr val="bg1"/>
                </a:solidFill>
              </a:rPr>
              <a:t>on a page from a book, newspaper, magazine, or website with </a:t>
            </a:r>
            <a:r>
              <a:rPr lang="en-US" sz="3600" dirty="0">
                <a:solidFill>
                  <a:schemeClr val="bg1"/>
                </a:solidFill>
              </a:rPr>
              <a:t>a permanent marker, leaving behind only a few choice words to make a </a:t>
            </a:r>
            <a:r>
              <a:rPr lang="en-US" sz="3600" dirty="0" smtClean="0">
                <a:solidFill>
                  <a:schemeClr val="bg1"/>
                </a:solidFill>
              </a:rPr>
              <a:t>poem.</a:t>
            </a:r>
            <a:endParaRPr lang="en-US" sz="3600" dirty="0">
              <a:solidFill>
                <a:schemeClr val="bg1"/>
              </a:solidFill>
            </a:endParaRP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6" y="274320"/>
            <a:ext cx="4135012" cy="6583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6"/>
          <p:cNvSpPr>
            <a:spLocks noChangeArrowheads="1"/>
          </p:cNvSpPr>
          <p:nvPr/>
        </p:nvSpPr>
        <p:spPr bwMode="auto">
          <a:xfrm>
            <a:off x="6355" y="-16876"/>
            <a:ext cx="412229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600" b="1" dirty="0">
                <a:solidFill>
                  <a:schemeClr val="bg1"/>
                </a:solidFill>
                <a:latin typeface="Times New Roman" pitchFamily="18" charset="0"/>
                <a:cs typeface="Times New Roman" pitchFamily="18" charset="0"/>
              </a:rPr>
              <a:t>F</a:t>
            </a:r>
            <a:r>
              <a:rPr kumimoji="0" lang="en-US" altLang="en-US" sz="1600" b="1" i="0" u="none" strike="noStrike" cap="none" normalizeH="0" baseline="0" dirty="0" smtClean="0">
                <a:ln>
                  <a:noFill/>
                </a:ln>
                <a:solidFill>
                  <a:schemeClr val="bg1"/>
                </a:solidFill>
                <a:effectLst/>
                <a:latin typeface="Times New Roman" pitchFamily="18" charset="0"/>
                <a:cs typeface="Times New Roman" pitchFamily="18" charset="0"/>
              </a:rPr>
              <a:t>urtive</a:t>
            </a:r>
            <a:r>
              <a:rPr kumimoji="0" lang="en-US" altLang="en-US" sz="1600" b="1" i="0" u="none" strike="noStrike" cap="none" normalizeH="0" dirty="0" smtClean="0">
                <a:ln>
                  <a:noFill/>
                </a:ln>
                <a:solidFill>
                  <a:schemeClr val="bg1"/>
                </a:solidFill>
                <a:effectLst/>
                <a:latin typeface="Times New Roman" pitchFamily="18" charset="0"/>
                <a:cs typeface="Times New Roman" pitchFamily="18" charset="0"/>
              </a:rPr>
              <a:t> Labors</a:t>
            </a:r>
            <a:endParaRPr kumimoji="0" lang="en-US" altLang="en-US" sz="3600" b="1" i="0" u="none" strike="noStrike" cap="none" normalizeH="0" baseline="0" dirty="0" smtClean="0">
              <a:ln>
                <a:noFill/>
              </a:ln>
              <a:solidFill>
                <a:schemeClr val="bg1"/>
              </a:solidFill>
              <a:effectLst/>
              <a:latin typeface="Arial" pitchFamily="34" charset="0"/>
              <a:cs typeface="Arial" pitchFamily="34" charset="0"/>
            </a:endParaRPr>
          </a:p>
        </p:txBody>
      </p:sp>
      <p:sp>
        <p:nvSpPr>
          <p:cNvPr id="7" name="Rectangle 6"/>
          <p:cNvSpPr/>
          <p:nvPr/>
        </p:nvSpPr>
        <p:spPr>
          <a:xfrm>
            <a:off x="0" y="6576720"/>
            <a:ext cx="4128655" cy="276999"/>
          </a:xfrm>
          <a:prstGeom prst="rect">
            <a:avLst/>
          </a:prstGeom>
        </p:spPr>
        <p:txBody>
          <a:bodyPr wrap="square">
            <a:spAutoFit/>
          </a:bodyPr>
          <a:lstStyle/>
          <a:p>
            <a:r>
              <a:rPr lang="en-US" sz="1200" dirty="0" smtClean="0">
                <a:solidFill>
                  <a:schemeClr val="bg1"/>
                </a:solidFill>
              </a:rPr>
              <a:t>Alec </a:t>
            </a:r>
            <a:r>
              <a:rPr lang="en-US" sz="1200" dirty="0" err="1">
                <a:solidFill>
                  <a:schemeClr val="bg1"/>
                </a:solidFill>
              </a:rPr>
              <a:t>Essefic</a:t>
            </a:r>
            <a:endParaRPr lang="en-US" sz="1200" dirty="0">
              <a:solidFill>
                <a:schemeClr val="bg1"/>
              </a:solidFill>
            </a:endParaRPr>
          </a:p>
        </p:txBody>
      </p:sp>
    </p:spTree>
    <p:extLst>
      <p:ext uri="{BB962C8B-B14F-4D97-AF65-F5344CB8AC3E}">
        <p14:creationId xmlns:p14="http://schemas.microsoft.com/office/powerpoint/2010/main" val="19423495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2052"/>
                                        </p:tgtEl>
                                        <p:attrNameLst>
                                          <p:attrName>style.visibility</p:attrName>
                                        </p:attrNameLst>
                                      </p:cBhvr>
                                      <p:to>
                                        <p:strVal val="visible"/>
                                      </p:to>
                                    </p:set>
                                    <p:animEffect transition="in" filter="wheel(1)">
                                      <p:cBhvr>
                                        <p:cTn id="21"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28600"/>
            <a:ext cx="7772400" cy="1470025"/>
          </a:xfrm>
        </p:spPr>
        <p:txBody>
          <a:bodyPr/>
          <a:lstStyle/>
          <a:p>
            <a:r>
              <a:rPr lang="en-US" dirty="0" smtClean="0">
                <a:solidFill>
                  <a:schemeClr val="bg1"/>
                </a:solidFill>
              </a:rPr>
              <a:t>Example</a:t>
            </a:r>
            <a:endParaRPr lang="en-US" dirty="0">
              <a:solidFill>
                <a:schemeClr val="bg1"/>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00200"/>
            <a:ext cx="7151456"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219200" y="5758190"/>
            <a:ext cx="1249060" cy="261610"/>
          </a:xfrm>
          <a:prstGeom prst="rect">
            <a:avLst/>
          </a:prstGeom>
          <a:noFill/>
        </p:spPr>
        <p:txBody>
          <a:bodyPr wrap="none" rtlCol="0">
            <a:spAutoFit/>
          </a:bodyPr>
          <a:lstStyle/>
          <a:p>
            <a:r>
              <a:rPr lang="en-US" sz="1100" dirty="0">
                <a:solidFill>
                  <a:schemeClr val="bg1"/>
                </a:solidFill>
              </a:rPr>
              <a:t>p</a:t>
            </a:r>
            <a:r>
              <a:rPr lang="en-US" sz="1100" dirty="0" smtClean="0">
                <a:solidFill>
                  <a:schemeClr val="bg1"/>
                </a:solidFill>
              </a:rPr>
              <a:t>oetry potion.com</a:t>
            </a:r>
            <a:endParaRPr lang="en-US" sz="1100" dirty="0">
              <a:solidFill>
                <a:schemeClr val="bg1"/>
              </a:solidFill>
            </a:endParaRPr>
          </a:p>
        </p:txBody>
      </p:sp>
    </p:spTree>
    <p:extLst>
      <p:ext uri="{BB962C8B-B14F-4D97-AF65-F5344CB8AC3E}">
        <p14:creationId xmlns:p14="http://schemas.microsoft.com/office/powerpoint/2010/main" val="184561534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So, how do I “write” this poem?</a:t>
            </a:r>
            <a:endParaRPr lang="en-US" dirty="0">
              <a:solidFill>
                <a:schemeClr val="bg1"/>
              </a:solidFill>
            </a:endParaRPr>
          </a:p>
        </p:txBody>
      </p:sp>
      <p:sp>
        <p:nvSpPr>
          <p:cNvPr id="3" name="Content Placeholder 2"/>
          <p:cNvSpPr>
            <a:spLocks noGrp="1"/>
          </p:cNvSpPr>
          <p:nvPr>
            <p:ph idx="1"/>
          </p:nvPr>
        </p:nvSpPr>
        <p:spPr>
          <a:xfrm>
            <a:off x="457200" y="1295400"/>
            <a:ext cx="8229600" cy="5029200"/>
          </a:xfrm>
        </p:spPr>
        <p:txBody>
          <a:bodyPr>
            <a:noAutofit/>
          </a:bodyPr>
          <a:lstStyle/>
          <a:p>
            <a:pPr>
              <a:buFont typeface="Wingdings" panose="05000000000000000000" pitchFamily="2" charset="2"/>
              <a:buChar char="Ø"/>
            </a:pPr>
            <a:r>
              <a:rPr lang="en-US" sz="3400" dirty="0" smtClean="0">
                <a:solidFill>
                  <a:schemeClr val="bg1"/>
                </a:solidFill>
              </a:rPr>
              <a:t>The most important thing you can do is read your chosen text, read it again, and read it again!</a:t>
            </a:r>
          </a:p>
          <a:p>
            <a:pPr>
              <a:buFont typeface="Wingdings" panose="05000000000000000000" pitchFamily="2" charset="2"/>
              <a:buChar char="Ø"/>
            </a:pPr>
            <a:r>
              <a:rPr lang="en-US" sz="3400" dirty="0" smtClean="0">
                <a:solidFill>
                  <a:schemeClr val="bg1"/>
                </a:solidFill>
              </a:rPr>
              <a:t>After you have read the text several times, something creative will begin to happen.</a:t>
            </a:r>
          </a:p>
          <a:p>
            <a:pPr>
              <a:buFont typeface="Wingdings" panose="05000000000000000000" pitchFamily="2" charset="2"/>
              <a:buChar char="Ø"/>
            </a:pPr>
            <a:r>
              <a:rPr lang="en-US" sz="3400" dirty="0" smtClean="0">
                <a:solidFill>
                  <a:schemeClr val="bg1"/>
                </a:solidFill>
              </a:rPr>
              <a:t>Certain words on the page will start to form a thought, theme, or story in your mind.</a:t>
            </a:r>
          </a:p>
          <a:p>
            <a:pPr>
              <a:buFont typeface="Wingdings" panose="05000000000000000000" pitchFamily="2" charset="2"/>
              <a:buChar char="Ø"/>
            </a:pPr>
            <a:r>
              <a:rPr lang="en-US" sz="3400" dirty="0" smtClean="0">
                <a:solidFill>
                  <a:schemeClr val="bg1"/>
                </a:solidFill>
              </a:rPr>
              <a:t>Once your thought or theme begins to gel, it’s time to create your poem.</a:t>
            </a:r>
            <a:endParaRPr lang="en-US" sz="3400" dirty="0">
              <a:solidFill>
                <a:schemeClr val="bg1"/>
              </a:solidFill>
            </a:endParaRPr>
          </a:p>
        </p:txBody>
      </p:sp>
    </p:spTree>
    <p:extLst>
      <p:ext uri="{BB962C8B-B14F-4D97-AF65-F5344CB8AC3E}">
        <p14:creationId xmlns:p14="http://schemas.microsoft.com/office/powerpoint/2010/main" val="26859528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dirty="0" smtClean="0">
                <a:solidFill>
                  <a:schemeClr val="bg1"/>
                </a:solidFill>
              </a:rPr>
              <a:t>It’s time to begin…</a:t>
            </a:r>
            <a:endParaRPr lang="en-US" dirty="0">
              <a:solidFill>
                <a:schemeClr val="bg1"/>
              </a:solidFill>
            </a:endParaRPr>
          </a:p>
        </p:txBody>
      </p:sp>
      <p:sp>
        <p:nvSpPr>
          <p:cNvPr id="3" name="Content Placeholder 2"/>
          <p:cNvSpPr>
            <a:spLocks noGrp="1"/>
          </p:cNvSpPr>
          <p:nvPr>
            <p:ph idx="1"/>
          </p:nvPr>
        </p:nvSpPr>
        <p:spPr>
          <a:xfrm>
            <a:off x="457200" y="914400"/>
            <a:ext cx="8229600" cy="5715000"/>
          </a:xfrm>
        </p:spPr>
        <p:txBody>
          <a:bodyPr>
            <a:normAutofit fontScale="92500" lnSpcReduction="10000"/>
          </a:bodyPr>
          <a:lstStyle/>
          <a:p>
            <a:pPr marL="514350" indent="-514350">
              <a:buFont typeface="+mj-lt"/>
              <a:buAutoNum type="arabicPeriod"/>
            </a:pPr>
            <a:r>
              <a:rPr lang="en-US" dirty="0" smtClean="0">
                <a:solidFill>
                  <a:schemeClr val="bg1"/>
                </a:solidFill>
              </a:rPr>
              <a:t>Using </a:t>
            </a:r>
            <a:r>
              <a:rPr lang="en-US" b="1" dirty="0" smtClean="0">
                <a:solidFill>
                  <a:srgbClr val="FFFF00"/>
                </a:solidFill>
              </a:rPr>
              <a:t>ONLY a PENCIL</a:t>
            </a:r>
            <a:r>
              <a:rPr lang="en-US" dirty="0" smtClean="0">
                <a:solidFill>
                  <a:schemeClr val="bg1"/>
                </a:solidFill>
              </a:rPr>
              <a:t>, closely re-read and </a:t>
            </a:r>
            <a:r>
              <a:rPr lang="en-US" b="1" dirty="0" smtClean="0">
                <a:solidFill>
                  <a:srgbClr val="FFFF00"/>
                </a:solidFill>
              </a:rPr>
              <a:t>LIGHTLY CIRCLE or UNDERLINE </a:t>
            </a:r>
            <a:r>
              <a:rPr lang="en-US" dirty="0" smtClean="0">
                <a:solidFill>
                  <a:schemeClr val="bg1"/>
                </a:solidFill>
              </a:rPr>
              <a:t>the </a:t>
            </a:r>
            <a:r>
              <a:rPr lang="en-US" b="1" dirty="0" smtClean="0">
                <a:solidFill>
                  <a:srgbClr val="FFFF00"/>
                </a:solidFill>
              </a:rPr>
              <a:t>words</a:t>
            </a:r>
            <a:r>
              <a:rPr lang="en-US" dirty="0" smtClean="0">
                <a:solidFill>
                  <a:schemeClr val="bg1"/>
                </a:solidFill>
              </a:rPr>
              <a:t> you want </a:t>
            </a:r>
            <a:r>
              <a:rPr lang="en-US" b="1" dirty="0" smtClean="0">
                <a:solidFill>
                  <a:srgbClr val="FFFF00"/>
                </a:solidFill>
              </a:rPr>
              <a:t>TO KEEP</a:t>
            </a:r>
            <a:r>
              <a:rPr lang="en-US" dirty="0" smtClean="0">
                <a:solidFill>
                  <a:schemeClr val="bg1"/>
                </a:solidFill>
              </a:rPr>
              <a:t>.</a:t>
            </a:r>
          </a:p>
          <a:p>
            <a:pPr marL="514350" indent="-514350">
              <a:buFont typeface="+mj-lt"/>
              <a:buAutoNum type="arabicPeriod"/>
            </a:pPr>
            <a:r>
              <a:rPr lang="en-US" dirty="0" smtClean="0">
                <a:solidFill>
                  <a:schemeClr val="bg1"/>
                </a:solidFill>
              </a:rPr>
              <a:t>Read over your “poem” </a:t>
            </a:r>
            <a:r>
              <a:rPr lang="en-US" b="1" dirty="0" smtClean="0">
                <a:solidFill>
                  <a:srgbClr val="FFFF00"/>
                </a:solidFill>
              </a:rPr>
              <a:t>AGAIN</a:t>
            </a:r>
            <a:r>
              <a:rPr lang="en-US" dirty="0" smtClean="0">
                <a:solidFill>
                  <a:srgbClr val="FFFF00"/>
                </a:solidFill>
              </a:rPr>
              <a:t> </a:t>
            </a:r>
            <a:r>
              <a:rPr lang="en-US" dirty="0" smtClean="0">
                <a:solidFill>
                  <a:schemeClr val="bg1"/>
                </a:solidFill>
              </a:rPr>
              <a:t>carefully to make sure it makes sense and has the right </a:t>
            </a:r>
            <a:r>
              <a:rPr lang="en-US" u="sng" dirty="0" smtClean="0">
                <a:solidFill>
                  <a:schemeClr val="bg1"/>
                </a:solidFill>
              </a:rPr>
              <a:t>tone</a:t>
            </a:r>
            <a:r>
              <a:rPr lang="en-US" dirty="0" smtClean="0">
                <a:solidFill>
                  <a:schemeClr val="bg1"/>
                </a:solidFill>
              </a:rPr>
              <a:t>.</a:t>
            </a:r>
          </a:p>
          <a:p>
            <a:pPr marL="514350" indent="-514350">
              <a:buFont typeface="+mj-lt"/>
              <a:buAutoNum type="arabicPeriod"/>
            </a:pPr>
            <a:r>
              <a:rPr lang="en-US" dirty="0" smtClean="0">
                <a:solidFill>
                  <a:schemeClr val="bg1"/>
                </a:solidFill>
              </a:rPr>
              <a:t>When you are completely satisfied with your work, take a </a:t>
            </a:r>
            <a:r>
              <a:rPr lang="en-US" b="1" dirty="0" smtClean="0">
                <a:solidFill>
                  <a:srgbClr val="FFFF00"/>
                </a:solidFill>
              </a:rPr>
              <a:t>black marker </a:t>
            </a:r>
            <a:r>
              <a:rPr lang="en-US" dirty="0" smtClean="0">
                <a:solidFill>
                  <a:schemeClr val="bg1"/>
                </a:solidFill>
              </a:rPr>
              <a:t>and </a:t>
            </a:r>
            <a:r>
              <a:rPr lang="en-US" b="1" dirty="0" smtClean="0">
                <a:solidFill>
                  <a:srgbClr val="FFFF00"/>
                </a:solidFill>
              </a:rPr>
              <a:t>begin redacting </a:t>
            </a:r>
            <a:r>
              <a:rPr lang="en-US" dirty="0" smtClean="0">
                <a:solidFill>
                  <a:schemeClr val="bg1"/>
                </a:solidFill>
              </a:rPr>
              <a:t>[blacking out] all of the words</a:t>
            </a:r>
            <a:r>
              <a:rPr lang="en-US" dirty="0" smtClean="0">
                <a:solidFill>
                  <a:srgbClr val="FFFF00"/>
                </a:solidFill>
              </a:rPr>
              <a:t> </a:t>
            </a:r>
            <a:r>
              <a:rPr lang="en-US" b="1" dirty="0" smtClean="0">
                <a:solidFill>
                  <a:srgbClr val="FFFF00"/>
                </a:solidFill>
              </a:rPr>
              <a:t>EXCEPT FOR THE CIRCLED WORDS</a:t>
            </a:r>
            <a:r>
              <a:rPr lang="en-US" dirty="0" smtClean="0">
                <a:solidFill>
                  <a:schemeClr val="bg1"/>
                </a:solidFill>
              </a:rPr>
              <a:t>.</a:t>
            </a:r>
          </a:p>
          <a:p>
            <a:pPr marL="514350" indent="-514350">
              <a:buFont typeface="+mj-lt"/>
              <a:buAutoNum type="arabicPeriod"/>
            </a:pPr>
            <a:r>
              <a:rPr lang="en-US" dirty="0" smtClean="0">
                <a:solidFill>
                  <a:schemeClr val="bg1"/>
                </a:solidFill>
              </a:rPr>
              <a:t>Now, read over your poem for clarity and share it with another student! </a:t>
            </a:r>
          </a:p>
          <a:p>
            <a:pPr marL="514350" indent="-514350">
              <a:buFont typeface="+mj-lt"/>
              <a:buAutoNum type="arabicPeriod"/>
            </a:pPr>
            <a:r>
              <a:rPr lang="en-US" dirty="0" smtClean="0">
                <a:solidFill>
                  <a:schemeClr val="bg1"/>
                </a:solidFill>
              </a:rPr>
              <a:t>Remember: Poetry is meant to be shared aloud!</a:t>
            </a:r>
            <a:endParaRPr lang="en-US" dirty="0">
              <a:solidFill>
                <a:schemeClr val="bg1"/>
              </a:solidFill>
            </a:endParaRPr>
          </a:p>
        </p:txBody>
      </p:sp>
      <p:pic>
        <p:nvPicPr>
          <p:cNvPr id="4" name="Picture 3"/>
          <p:cNvPicPr>
            <a:picLocks noChangeAspect="1"/>
          </p:cNvPicPr>
          <p:nvPr/>
        </p:nvPicPr>
        <p:blipFill>
          <a:blip r:embed="rId2"/>
          <a:stretch>
            <a:fillRect/>
          </a:stretch>
        </p:blipFill>
        <p:spPr>
          <a:xfrm>
            <a:off x="7603330" y="735676"/>
            <a:ext cx="642940" cy="640080"/>
          </a:xfrm>
          <a:prstGeom prst="rect">
            <a:avLst/>
          </a:prstGeom>
        </p:spPr>
      </p:pic>
    </p:spTree>
    <p:extLst>
      <p:ext uri="{BB962C8B-B14F-4D97-AF65-F5344CB8AC3E}">
        <p14:creationId xmlns:p14="http://schemas.microsoft.com/office/powerpoint/2010/main" val="321503117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chemeClr val="bg1"/>
                </a:solidFill>
              </a:rPr>
              <a:t>Now, if you are really creative, your poem might look like this!!</a:t>
            </a:r>
            <a:endParaRPr lang="en-US" dirty="0">
              <a:solidFill>
                <a:schemeClr val="bg1"/>
              </a:solidFill>
            </a:endParaRPr>
          </a:p>
        </p:txBody>
      </p:sp>
      <p:pic>
        <p:nvPicPr>
          <p:cNvPr id="4" name="Content Placeholder 3"/>
          <p:cNvPicPr>
            <a:picLocks noGrp="1" noChangeAspect="1"/>
          </p:cNvPicPr>
          <p:nvPr>
            <p:ph idx="1"/>
          </p:nvPr>
        </p:nvPicPr>
        <p:blipFill rotWithShape="1">
          <a:blip r:embed="rId2"/>
          <a:srcRect l="3125" t="4688" r="-3125" b="-3124"/>
          <a:stretch/>
        </p:blipFill>
        <p:spPr>
          <a:xfrm>
            <a:off x="2362200" y="1676400"/>
            <a:ext cx="4876800" cy="4800600"/>
          </a:xfrm>
          <a:prstGeom prst="rect">
            <a:avLst/>
          </a:prstGeom>
        </p:spPr>
      </p:pic>
      <p:sp>
        <p:nvSpPr>
          <p:cNvPr id="3" name="TextBox 2"/>
          <p:cNvSpPr txBox="1"/>
          <p:nvPr/>
        </p:nvSpPr>
        <p:spPr>
          <a:xfrm>
            <a:off x="3200400" y="6386945"/>
            <a:ext cx="3228769" cy="253916"/>
          </a:xfrm>
          <a:prstGeom prst="rect">
            <a:avLst/>
          </a:prstGeom>
          <a:noFill/>
        </p:spPr>
        <p:txBody>
          <a:bodyPr wrap="none" rtlCol="0">
            <a:spAutoFit/>
          </a:bodyPr>
          <a:lstStyle/>
          <a:p>
            <a:pPr algn="ctr"/>
            <a:r>
              <a:rPr lang="en-US" sz="1050" dirty="0">
                <a:solidFill>
                  <a:schemeClr val="bg1"/>
                </a:solidFill>
              </a:rPr>
              <a:t>"Mud on the Tires, Ink on My Hands." </a:t>
            </a:r>
            <a:r>
              <a:rPr lang="en-US" sz="1050" i="1" dirty="0">
                <a:solidFill>
                  <a:schemeClr val="bg1"/>
                </a:solidFill>
              </a:rPr>
              <a:t>: Blackout Poetry</a:t>
            </a:r>
            <a:r>
              <a:rPr lang="en-US" sz="1050" dirty="0" smtClean="0">
                <a:solidFill>
                  <a:schemeClr val="bg1"/>
                </a:solidFill>
              </a:rPr>
              <a:t>.</a:t>
            </a:r>
            <a:endParaRPr lang="en-US" sz="1050" dirty="0">
              <a:solidFill>
                <a:schemeClr val="bg1"/>
              </a:solidFill>
            </a:endParaRPr>
          </a:p>
        </p:txBody>
      </p:sp>
    </p:spTree>
    <p:extLst>
      <p:ext uri="{BB962C8B-B14F-4D97-AF65-F5344CB8AC3E}">
        <p14:creationId xmlns:p14="http://schemas.microsoft.com/office/powerpoint/2010/main" val="292062756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Blackout </a:t>
            </a:r>
            <a:r>
              <a:rPr lang="en-US" dirty="0">
                <a:solidFill>
                  <a:schemeClr val="bg1"/>
                </a:solidFill>
              </a:rPr>
              <a:t>Poetry </a:t>
            </a:r>
            <a:r>
              <a:rPr lang="en-US" dirty="0" smtClean="0">
                <a:solidFill>
                  <a:schemeClr val="bg1"/>
                </a:solidFill>
              </a:rPr>
              <a:t>Rubric</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3906013"/>
              </p:ext>
            </p:extLst>
          </p:nvPr>
        </p:nvGraphicFramePr>
        <p:xfrm>
          <a:off x="457200" y="2362200"/>
          <a:ext cx="8229600" cy="3771570"/>
        </p:xfrm>
        <a:graphic>
          <a:graphicData uri="http://schemas.openxmlformats.org/drawingml/2006/table">
            <a:tbl>
              <a:tblPr firstRow="1" bandRow="1">
                <a:tableStyleId>{D113A9D2-9D6B-4929-AA2D-F23B5EE8CBE7}</a:tableStyleId>
              </a:tblPr>
              <a:tblGrid>
                <a:gridCol w="2514600"/>
                <a:gridCol w="2286000"/>
                <a:gridCol w="3429000"/>
              </a:tblGrid>
              <a:tr h="1557438">
                <a:tc>
                  <a:txBody>
                    <a:bodyPr/>
                    <a:lstStyle/>
                    <a:p>
                      <a:pPr algn="ctr"/>
                      <a:r>
                        <a:rPr lang="en-US" sz="3200" b="1" dirty="0" smtClean="0">
                          <a:solidFill>
                            <a:schemeClr val="tx1"/>
                          </a:solidFill>
                        </a:rPr>
                        <a:t>Blackout</a:t>
                      </a:r>
                      <a:r>
                        <a:rPr lang="en-US" sz="3200" b="1" baseline="0" dirty="0" smtClean="0">
                          <a:solidFill>
                            <a:schemeClr val="tx1"/>
                          </a:solidFill>
                        </a:rPr>
                        <a:t> Poem</a:t>
                      </a:r>
                      <a:endParaRPr lang="en-US" sz="3200" b="1" dirty="0">
                        <a:solidFill>
                          <a:schemeClr val="tx1"/>
                        </a:solidFill>
                      </a:endParaRPr>
                    </a:p>
                  </a:txBody>
                  <a:tcPr/>
                </a:tc>
                <a:tc>
                  <a:txBody>
                    <a:bodyPr/>
                    <a:lstStyle/>
                    <a:p>
                      <a:pPr algn="ctr"/>
                      <a:r>
                        <a:rPr lang="en-US" sz="3200" b="1" dirty="0" smtClean="0">
                          <a:solidFill>
                            <a:schemeClr val="tx1"/>
                          </a:solidFill>
                        </a:rPr>
                        <a:t>Possible Points</a:t>
                      </a:r>
                      <a:endParaRPr lang="en-US" sz="3200" b="1" dirty="0">
                        <a:solidFill>
                          <a:schemeClr val="tx1"/>
                        </a:solidFill>
                      </a:endParaRPr>
                    </a:p>
                  </a:txBody>
                  <a:tcPr/>
                </a:tc>
                <a:tc>
                  <a:txBody>
                    <a:bodyPr/>
                    <a:lstStyle/>
                    <a:p>
                      <a:pPr algn="ctr"/>
                      <a:r>
                        <a:rPr lang="en-US" sz="2000" b="1" dirty="0" smtClean="0">
                          <a:solidFill>
                            <a:schemeClr val="tx1"/>
                          </a:solidFill>
                        </a:rPr>
                        <a:t>If less than 5, provide suggestion for improvement.</a:t>
                      </a:r>
                    </a:p>
                    <a:p>
                      <a:pPr algn="ctr"/>
                      <a:r>
                        <a:rPr lang="en-US" sz="2000" b="1" dirty="0" smtClean="0">
                          <a:solidFill>
                            <a:schemeClr val="tx1"/>
                          </a:solidFill>
                        </a:rPr>
                        <a:t>If 5,</a:t>
                      </a:r>
                      <a:r>
                        <a:rPr lang="en-US" sz="2000" b="1" baseline="0" dirty="0" smtClean="0">
                          <a:solidFill>
                            <a:schemeClr val="tx1"/>
                          </a:solidFill>
                        </a:rPr>
                        <a:t> exactly what makes this poem a 5?</a:t>
                      </a:r>
                      <a:endParaRPr lang="en-US" sz="2000" b="1" dirty="0">
                        <a:solidFill>
                          <a:schemeClr val="tx1"/>
                        </a:solidFill>
                      </a:endParaRPr>
                    </a:p>
                  </a:txBody>
                  <a:tcPr/>
                </a:tc>
              </a:tr>
              <a:tr h="738044">
                <a:tc>
                  <a:txBody>
                    <a:bodyPr/>
                    <a:lstStyle/>
                    <a:p>
                      <a:r>
                        <a:rPr lang="en-US" b="1" dirty="0" smtClean="0">
                          <a:solidFill>
                            <a:schemeClr val="tx1"/>
                          </a:solidFill>
                        </a:rPr>
                        <a:t>Is Clear &amp; Understandable</a:t>
                      </a:r>
                      <a:endParaRPr lang="en-US" b="1" dirty="0">
                        <a:solidFill>
                          <a:schemeClr val="tx1"/>
                        </a:solidFill>
                      </a:endParaRPr>
                    </a:p>
                  </a:txBody>
                  <a:tcPr/>
                </a:tc>
                <a:tc>
                  <a:txBody>
                    <a:bodyPr/>
                    <a:lstStyle/>
                    <a:p>
                      <a:pPr algn="ctr"/>
                      <a:r>
                        <a:rPr lang="en-US" b="1" dirty="0" smtClean="0">
                          <a:solidFill>
                            <a:schemeClr val="tx1"/>
                          </a:solidFill>
                        </a:rPr>
                        <a:t>5       4       3       2       1</a:t>
                      </a:r>
                      <a:endParaRPr lang="en-US" b="1" dirty="0">
                        <a:solidFill>
                          <a:schemeClr val="tx1"/>
                        </a:solidFill>
                      </a:endParaRPr>
                    </a:p>
                  </a:txBody>
                  <a:tcPr/>
                </a:tc>
                <a:tc>
                  <a:txBody>
                    <a:bodyPr/>
                    <a:lstStyle/>
                    <a:p>
                      <a:endParaRPr lang="en-US" b="1" dirty="0">
                        <a:solidFill>
                          <a:schemeClr val="tx1"/>
                        </a:solidFill>
                      </a:endParaRPr>
                    </a:p>
                  </a:txBody>
                  <a:tcPr/>
                </a:tc>
              </a:tr>
              <a:tr h="738044">
                <a:tc>
                  <a:txBody>
                    <a:bodyPr/>
                    <a:lstStyle/>
                    <a:p>
                      <a:r>
                        <a:rPr lang="en-US" b="1" dirty="0" smtClean="0">
                          <a:solidFill>
                            <a:schemeClr val="tx1"/>
                          </a:solidFill>
                        </a:rPr>
                        <a:t>Tells a Story</a:t>
                      </a:r>
                      <a:endParaRPr lang="en-US" b="1"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rPr>
                        <a:t>5       4       3       2       1</a:t>
                      </a:r>
                    </a:p>
                  </a:txBody>
                  <a:tcPr/>
                </a:tc>
                <a:tc>
                  <a:txBody>
                    <a:bodyPr/>
                    <a:lstStyle/>
                    <a:p>
                      <a:endParaRPr lang="en-US" b="1">
                        <a:solidFill>
                          <a:schemeClr val="tx1"/>
                        </a:solidFill>
                      </a:endParaRPr>
                    </a:p>
                  </a:txBody>
                  <a:tcPr/>
                </a:tc>
              </a:tr>
              <a:tr h="738044">
                <a:tc>
                  <a:txBody>
                    <a:bodyPr/>
                    <a:lstStyle/>
                    <a:p>
                      <a:r>
                        <a:rPr lang="en-US" b="1" dirty="0" smtClean="0">
                          <a:solidFill>
                            <a:schemeClr val="tx1"/>
                          </a:solidFill>
                        </a:rPr>
                        <a:t>Exhibits</a:t>
                      </a:r>
                      <a:r>
                        <a:rPr lang="en-US" b="1" baseline="0" dirty="0" smtClean="0">
                          <a:solidFill>
                            <a:schemeClr val="tx1"/>
                          </a:solidFill>
                        </a:rPr>
                        <a:t> effort</a:t>
                      </a:r>
                    </a:p>
                    <a:p>
                      <a:r>
                        <a:rPr lang="en-US" b="1" baseline="0" dirty="0" smtClean="0">
                          <a:solidFill>
                            <a:schemeClr val="tx1"/>
                          </a:solidFill>
                        </a:rPr>
                        <a:t>[pleasing to the eye]</a:t>
                      </a:r>
                      <a:endParaRPr lang="en-US" b="1"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rPr>
                        <a:t>5       4       3       2       1</a:t>
                      </a:r>
                    </a:p>
                  </a:txBody>
                  <a:tcPr/>
                </a:tc>
                <a:tc>
                  <a:txBody>
                    <a:bodyPr/>
                    <a:lstStyle/>
                    <a:p>
                      <a:endParaRPr lang="en-US" b="1" dirty="0">
                        <a:solidFill>
                          <a:schemeClr val="tx1"/>
                        </a:solidFill>
                      </a:endParaRPr>
                    </a:p>
                  </a:txBody>
                  <a:tcPr/>
                </a:tc>
              </a:tr>
            </a:tbl>
          </a:graphicData>
        </a:graphic>
      </p:graphicFrame>
      <p:sp>
        <p:nvSpPr>
          <p:cNvPr id="6" name="TextBox 5"/>
          <p:cNvSpPr txBox="1"/>
          <p:nvPr/>
        </p:nvSpPr>
        <p:spPr>
          <a:xfrm>
            <a:off x="152400" y="1456354"/>
            <a:ext cx="8776249" cy="523220"/>
          </a:xfrm>
          <a:prstGeom prst="rect">
            <a:avLst/>
          </a:prstGeom>
          <a:noFill/>
        </p:spPr>
        <p:txBody>
          <a:bodyPr wrap="none" rtlCol="0">
            <a:spAutoFit/>
          </a:bodyPr>
          <a:lstStyle/>
          <a:p>
            <a:pPr algn="ctr"/>
            <a:r>
              <a:rPr lang="en-US" sz="2800" b="1" dirty="0" smtClean="0">
                <a:solidFill>
                  <a:schemeClr val="bg1"/>
                </a:solidFill>
              </a:rPr>
              <a:t>Suggested rubric for either self-evaluation or peer review.</a:t>
            </a:r>
            <a:endParaRPr lang="en-US" sz="2800" b="1" dirty="0">
              <a:solidFill>
                <a:schemeClr val="bg1"/>
              </a:solidFill>
            </a:endParaRPr>
          </a:p>
        </p:txBody>
      </p:sp>
    </p:spTree>
    <p:extLst>
      <p:ext uri="{BB962C8B-B14F-4D97-AF65-F5344CB8AC3E}">
        <p14:creationId xmlns:p14="http://schemas.microsoft.com/office/powerpoint/2010/main" val="348641500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rmAutofit/>
          </a:bodyPr>
          <a:lstStyle/>
          <a:p>
            <a:r>
              <a:rPr lang="en-US" dirty="0" smtClean="0">
                <a:solidFill>
                  <a:schemeClr val="bg1"/>
                </a:solidFill>
              </a:rPr>
              <a:t>Blackout Poetry Reflection</a:t>
            </a:r>
            <a:endParaRPr lang="en-US" dirty="0">
              <a:solidFill>
                <a:schemeClr val="bg1"/>
              </a:solidFill>
            </a:endParaRPr>
          </a:p>
        </p:txBody>
      </p:sp>
      <p:sp>
        <p:nvSpPr>
          <p:cNvPr id="3" name="Content Placeholder 2"/>
          <p:cNvSpPr>
            <a:spLocks noGrp="1"/>
          </p:cNvSpPr>
          <p:nvPr>
            <p:ph idx="1"/>
          </p:nvPr>
        </p:nvSpPr>
        <p:spPr>
          <a:xfrm>
            <a:off x="0" y="990600"/>
            <a:ext cx="9144000" cy="5867400"/>
          </a:xfrm>
        </p:spPr>
        <p:txBody>
          <a:bodyPr>
            <a:noAutofit/>
          </a:bodyPr>
          <a:lstStyle/>
          <a:p>
            <a:pPr marL="514350" indent="-514350">
              <a:buFont typeface="+mj-lt"/>
              <a:buAutoNum type="arabicPeriod"/>
            </a:pPr>
            <a:r>
              <a:rPr lang="en-US" sz="2400" dirty="0" smtClean="0">
                <a:solidFill>
                  <a:schemeClr val="bg1"/>
                </a:solidFill>
              </a:rPr>
              <a:t>A brief summary of your blackout poem. What are you trying to express</a:t>
            </a:r>
          </a:p>
          <a:p>
            <a:pPr marL="514350" indent="-514350">
              <a:buFont typeface="+mj-lt"/>
              <a:buAutoNum type="arabicPeriod"/>
            </a:pPr>
            <a:r>
              <a:rPr lang="en-US" sz="2400" dirty="0" smtClean="0">
                <a:solidFill>
                  <a:schemeClr val="bg1"/>
                </a:solidFill>
              </a:rPr>
              <a:t>Who is the speaker of your poem?</a:t>
            </a:r>
            <a:endParaRPr lang="en-US" sz="2400" dirty="0">
              <a:solidFill>
                <a:schemeClr val="bg1"/>
              </a:solidFill>
            </a:endParaRPr>
          </a:p>
          <a:p>
            <a:pPr marL="514350" indent="-514350">
              <a:buFont typeface="+mj-lt"/>
              <a:buAutoNum type="arabicPeriod"/>
            </a:pPr>
            <a:r>
              <a:rPr lang="en-US" sz="2400" dirty="0" smtClean="0">
                <a:solidFill>
                  <a:schemeClr val="bg1"/>
                </a:solidFill>
              </a:rPr>
              <a:t>What is the tone of your poem? [Tone is the author’s attitude toward the subject.]</a:t>
            </a:r>
          </a:p>
          <a:p>
            <a:pPr marL="514350" indent="-514350">
              <a:buFont typeface="+mj-lt"/>
              <a:buAutoNum type="arabicPeriod"/>
            </a:pPr>
            <a:r>
              <a:rPr lang="en-US" sz="2400" dirty="0" smtClean="0">
                <a:solidFill>
                  <a:schemeClr val="bg1"/>
                </a:solidFill>
              </a:rPr>
              <a:t>What words and phrases help to express the tone of your poem? [word choice]</a:t>
            </a:r>
          </a:p>
          <a:p>
            <a:pPr marL="514350" indent="-514350">
              <a:buFont typeface="+mj-lt"/>
              <a:buAutoNum type="arabicPeriod"/>
            </a:pPr>
            <a:r>
              <a:rPr lang="en-US" sz="2400" dirty="0" smtClean="0">
                <a:solidFill>
                  <a:schemeClr val="bg1"/>
                </a:solidFill>
              </a:rPr>
              <a:t>What </a:t>
            </a:r>
            <a:r>
              <a:rPr lang="en-US" sz="2400" dirty="0">
                <a:solidFill>
                  <a:schemeClr val="bg1"/>
                </a:solidFill>
              </a:rPr>
              <a:t>was your favorite part about the </a:t>
            </a:r>
            <a:r>
              <a:rPr lang="en-US" sz="2400" dirty="0" smtClean="0">
                <a:solidFill>
                  <a:schemeClr val="bg1"/>
                </a:solidFill>
              </a:rPr>
              <a:t>blackout </a:t>
            </a:r>
            <a:r>
              <a:rPr lang="en-US" sz="2400" dirty="0">
                <a:solidFill>
                  <a:schemeClr val="bg1"/>
                </a:solidFill>
              </a:rPr>
              <a:t>poetry project</a:t>
            </a:r>
            <a:r>
              <a:rPr lang="en-US" sz="2400" dirty="0" smtClean="0">
                <a:solidFill>
                  <a:schemeClr val="bg1"/>
                </a:solidFill>
              </a:rPr>
              <a:t>? Explain.</a:t>
            </a:r>
            <a:endParaRPr lang="en-US" sz="2400" dirty="0">
              <a:solidFill>
                <a:schemeClr val="bg1"/>
              </a:solidFill>
            </a:endParaRPr>
          </a:p>
          <a:p>
            <a:pPr marL="514350" indent="-514350">
              <a:buFont typeface="+mj-lt"/>
              <a:buAutoNum type="arabicPeriod"/>
            </a:pPr>
            <a:r>
              <a:rPr lang="en-US" sz="2400" dirty="0">
                <a:solidFill>
                  <a:schemeClr val="bg1"/>
                </a:solidFill>
              </a:rPr>
              <a:t>If you could do this project again, what would you do differently? Why?</a:t>
            </a:r>
          </a:p>
          <a:p>
            <a:pPr marL="514350" indent="-514350">
              <a:buFont typeface="+mj-lt"/>
              <a:buAutoNum type="arabicPeriod"/>
            </a:pPr>
            <a:r>
              <a:rPr lang="en-US" sz="2400" dirty="0">
                <a:solidFill>
                  <a:schemeClr val="bg1"/>
                </a:solidFill>
              </a:rPr>
              <a:t>How do you feel about the overall piece and how it came together</a:t>
            </a:r>
            <a:r>
              <a:rPr lang="en-US" sz="2400" dirty="0" smtClean="0">
                <a:solidFill>
                  <a:schemeClr val="bg1"/>
                </a:solidFill>
              </a:rPr>
              <a:t>?</a:t>
            </a:r>
          </a:p>
          <a:p>
            <a:pPr marL="514350" indent="-514350">
              <a:buFont typeface="+mj-lt"/>
              <a:buAutoNum type="arabicPeriod"/>
            </a:pPr>
            <a:r>
              <a:rPr lang="en-US" sz="2400" dirty="0" smtClean="0">
                <a:solidFill>
                  <a:schemeClr val="bg1"/>
                </a:solidFill>
              </a:rPr>
              <a:t>If you had to include one image to represent your poem, what would it be? Explain your choice  based on details from your poem.</a:t>
            </a:r>
            <a:endParaRPr lang="en-US" sz="2400" dirty="0">
              <a:solidFill>
                <a:schemeClr val="bg1"/>
              </a:solidFill>
            </a:endParaRPr>
          </a:p>
        </p:txBody>
      </p:sp>
    </p:spTree>
    <p:extLst>
      <p:ext uri="{BB962C8B-B14F-4D97-AF65-F5344CB8AC3E}">
        <p14:creationId xmlns:p14="http://schemas.microsoft.com/office/powerpoint/2010/main" val="122411882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3118</TotalTime>
  <Words>531</Words>
  <Application>Microsoft Macintosh PowerPoint</Application>
  <PresentationFormat>On-screen Show (4:3)</PresentationFormat>
  <Paragraphs>47</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Blackout Poetry</vt:lpstr>
      <vt:lpstr>Blackout Poetry</vt:lpstr>
      <vt:lpstr>What is “Blackout Poetry?”</vt:lpstr>
      <vt:lpstr>Example</vt:lpstr>
      <vt:lpstr>So, how do I “write” this poem?</vt:lpstr>
      <vt:lpstr>It’s time to begin…</vt:lpstr>
      <vt:lpstr>Now, if you are really creative, your poem might look like this!!</vt:lpstr>
      <vt:lpstr>Blackout Poetry Rubric</vt:lpstr>
      <vt:lpstr>Blackout Poetry Reflection</vt:lpstr>
    </vt:vector>
  </TitlesOfParts>
  <Company>St. Mary's County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Blackout Poetry</dc:title>
  <dc:creator>Kathleen T. Slingland</dc:creator>
  <cp:lastModifiedBy>Jill Goodman</cp:lastModifiedBy>
  <cp:revision>31</cp:revision>
  <dcterms:created xsi:type="dcterms:W3CDTF">2014-04-03T12:18:02Z</dcterms:created>
  <dcterms:modified xsi:type="dcterms:W3CDTF">2016-06-08T01:35:26Z</dcterms:modified>
</cp:coreProperties>
</file>