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sldIdLst>
    <p:sldId id="256" r:id="rId3"/>
    <p:sldId id="257" r:id="rId4"/>
    <p:sldId id="261" r:id="rId5"/>
    <p:sldId id="263" r:id="rId6"/>
    <p:sldId id="262" r:id="rId7"/>
    <p:sldId id="260" r:id="rId8"/>
    <p:sldId id="273" r:id="rId9"/>
    <p:sldId id="268" r:id="rId10"/>
    <p:sldId id="269" r:id="rId11"/>
    <p:sldId id="274" r:id="rId12"/>
    <p:sldId id="276" r:id="rId13"/>
    <p:sldId id="275" r:id="rId14"/>
    <p:sldId id="277" r:id="rId15"/>
    <p:sldId id="270" r:id="rId16"/>
    <p:sldId id="278" r:id="rId17"/>
    <p:sldId id="284" r:id="rId18"/>
    <p:sldId id="280" r:id="rId19"/>
    <p:sldId id="298" r:id="rId20"/>
    <p:sldId id="281" r:id="rId21"/>
    <p:sldId id="299" r:id="rId22"/>
    <p:sldId id="271" r:id="rId23"/>
    <p:sldId id="285" r:id="rId24"/>
    <p:sldId id="300" r:id="rId25"/>
    <p:sldId id="288" r:id="rId26"/>
    <p:sldId id="301" r:id="rId27"/>
    <p:sldId id="286" r:id="rId28"/>
    <p:sldId id="302" r:id="rId29"/>
    <p:sldId id="272" r:id="rId30"/>
    <p:sldId id="289" r:id="rId31"/>
    <p:sldId id="304" r:id="rId32"/>
    <p:sldId id="290" r:id="rId33"/>
    <p:sldId id="305" r:id="rId34"/>
    <p:sldId id="291" r:id="rId35"/>
    <p:sldId id="306" r:id="rId36"/>
    <p:sldId id="295" r:id="rId37"/>
    <p:sldId id="307" r:id="rId38"/>
    <p:sldId id="293" r:id="rId39"/>
    <p:sldId id="308" r:id="rId40"/>
    <p:sldId id="296" r:id="rId41"/>
    <p:sldId id="309" r:id="rId42"/>
    <p:sldId id="303" r:id="rId43"/>
    <p:sldId id="29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965C"/>
    <a:srgbClr val="FFCD2D"/>
    <a:srgbClr val="FFC715"/>
    <a:srgbClr val="FCB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7" autoAdjust="0"/>
    <p:restoredTop sz="94675" autoAdjust="0"/>
  </p:normalViewPr>
  <p:slideViewPr>
    <p:cSldViewPr>
      <p:cViewPr>
        <p:scale>
          <a:sx n="50" d="100"/>
          <a:sy n="50" d="100"/>
        </p:scale>
        <p:origin x="2888" y="14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259769-0606-DB46-AC1B-285DADFFD463}" type="datetimeFigureOut">
              <a:rPr lang="en-US" smtClean="0"/>
              <a:t>10/23/18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15F58-E33F-7F4D-8341-74B550C8FB4C}" type="slidenum">
              <a:rPr lang="en-US" smtClean="0"/>
              <a:t>‹#›</a:t>
            </a:fld>
            <a:endParaRPr lang="en-US"/>
          </a:p>
        </p:txBody>
      </p:sp>
    </p:spTree>
    <p:extLst>
      <p:ext uri="{BB962C8B-B14F-4D97-AF65-F5344CB8AC3E}">
        <p14:creationId xmlns:p14="http://schemas.microsoft.com/office/powerpoint/2010/main" val="1061012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215F58-E33F-7F4D-8341-74B550C8FB4C}" type="slidenum">
              <a:rPr lang="en-US" smtClean="0"/>
              <a:t>42</a:t>
            </a:fld>
            <a:endParaRPr lang="en-US"/>
          </a:p>
        </p:txBody>
      </p:sp>
    </p:spTree>
    <p:extLst>
      <p:ext uri="{BB962C8B-B14F-4D97-AF65-F5344CB8AC3E}">
        <p14:creationId xmlns:p14="http://schemas.microsoft.com/office/powerpoint/2010/main" val="1887374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AB49A9-9511-431C-9BA2-3C71D4FC5257}" type="datetimeFigureOut">
              <a:rPr lang="en-US" smtClean="0"/>
              <a:t>10/23/18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EEA19-E3EF-47B9-B3F7-46AE682CAF59}" type="slidenum">
              <a:rPr lang="en-US" smtClean="0"/>
              <a:t>‹#›</a:t>
            </a:fld>
            <a:endParaRPr lang="en-US"/>
          </a:p>
        </p:txBody>
      </p:sp>
    </p:spTree>
    <p:extLst>
      <p:ext uri="{BB962C8B-B14F-4D97-AF65-F5344CB8AC3E}">
        <p14:creationId xmlns:p14="http://schemas.microsoft.com/office/powerpoint/2010/main" val="232070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B49A9-9511-431C-9BA2-3C71D4FC5257}" type="datetimeFigureOut">
              <a:rPr lang="en-US" smtClean="0"/>
              <a:t>10/23/18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EEA19-E3EF-47B9-B3F7-46AE682CAF59}" type="slidenum">
              <a:rPr lang="en-US" smtClean="0"/>
              <a:t>‹#›</a:t>
            </a:fld>
            <a:endParaRPr lang="en-US"/>
          </a:p>
        </p:txBody>
      </p:sp>
    </p:spTree>
    <p:extLst>
      <p:ext uri="{BB962C8B-B14F-4D97-AF65-F5344CB8AC3E}">
        <p14:creationId xmlns:p14="http://schemas.microsoft.com/office/powerpoint/2010/main" val="4266866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B49A9-9511-431C-9BA2-3C71D4FC5257}" type="datetimeFigureOut">
              <a:rPr lang="en-US" smtClean="0"/>
              <a:t>10/23/18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EEA19-E3EF-47B9-B3F7-46AE682CAF59}" type="slidenum">
              <a:rPr lang="en-US" smtClean="0"/>
              <a:t>‹#›</a:t>
            </a:fld>
            <a:endParaRPr lang="en-US"/>
          </a:p>
        </p:txBody>
      </p:sp>
    </p:spTree>
    <p:extLst>
      <p:ext uri="{BB962C8B-B14F-4D97-AF65-F5344CB8AC3E}">
        <p14:creationId xmlns:p14="http://schemas.microsoft.com/office/powerpoint/2010/main" val="2204839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65DEB0-275A-4AFD-BBB1-899E01356E84}" type="datetimeFigureOut">
              <a:rPr lang="en-US" smtClean="0">
                <a:solidFill>
                  <a:prstClr val="black">
                    <a:tint val="75000"/>
                  </a:prstClr>
                </a:solidFill>
              </a:rPr>
              <a:pPr/>
              <a:t>10/23/18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9FFF73-C27A-4F27-9C27-9D26034B0A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322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5DEB0-275A-4AFD-BBB1-899E01356E84}" type="datetimeFigureOut">
              <a:rPr lang="en-US" smtClean="0">
                <a:solidFill>
                  <a:prstClr val="black">
                    <a:tint val="75000"/>
                  </a:prstClr>
                </a:solidFill>
              </a:rPr>
              <a:pPr/>
              <a:t>10/23/18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9FFF73-C27A-4F27-9C27-9D26034B0A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242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65DEB0-275A-4AFD-BBB1-899E01356E84}" type="datetimeFigureOut">
              <a:rPr lang="en-US" smtClean="0">
                <a:solidFill>
                  <a:prstClr val="black">
                    <a:tint val="75000"/>
                  </a:prstClr>
                </a:solidFill>
              </a:rPr>
              <a:pPr/>
              <a:t>10/23/18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9FFF73-C27A-4F27-9C27-9D26034B0A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596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65DEB0-275A-4AFD-BBB1-899E01356E84}" type="datetimeFigureOut">
              <a:rPr lang="en-US" smtClean="0">
                <a:solidFill>
                  <a:prstClr val="black">
                    <a:tint val="75000"/>
                  </a:prstClr>
                </a:solidFill>
              </a:rPr>
              <a:pPr/>
              <a:t>10/23/18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9FFF73-C27A-4F27-9C27-9D26034B0A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147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65DEB0-275A-4AFD-BBB1-899E01356E84}" type="datetimeFigureOut">
              <a:rPr lang="en-US" smtClean="0">
                <a:solidFill>
                  <a:prstClr val="black">
                    <a:tint val="75000"/>
                  </a:prstClr>
                </a:solidFill>
              </a:rPr>
              <a:pPr/>
              <a:t>10/23/18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9FFF73-C27A-4F27-9C27-9D26034B0A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609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65DEB0-275A-4AFD-BBB1-899E01356E84}" type="datetimeFigureOut">
              <a:rPr lang="en-US" smtClean="0">
                <a:solidFill>
                  <a:prstClr val="black">
                    <a:tint val="75000"/>
                  </a:prstClr>
                </a:solidFill>
              </a:rPr>
              <a:pPr/>
              <a:t>10/23/18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9FFF73-C27A-4F27-9C27-9D26034B0A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36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5DEB0-275A-4AFD-BBB1-899E01356E84}" type="datetimeFigureOut">
              <a:rPr lang="en-US" smtClean="0">
                <a:solidFill>
                  <a:prstClr val="black">
                    <a:tint val="75000"/>
                  </a:prstClr>
                </a:solidFill>
              </a:rPr>
              <a:pPr/>
              <a:t>10/23/18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9FFF73-C27A-4F27-9C27-9D26034B0A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128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5DEB0-275A-4AFD-BBB1-899E01356E84}" type="datetimeFigureOut">
              <a:rPr lang="en-US" smtClean="0">
                <a:solidFill>
                  <a:prstClr val="black">
                    <a:tint val="75000"/>
                  </a:prstClr>
                </a:solidFill>
              </a:rPr>
              <a:pPr/>
              <a:t>10/23/18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9FFF73-C27A-4F27-9C27-9D26034B0A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63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B49A9-9511-431C-9BA2-3C71D4FC5257}" type="datetimeFigureOut">
              <a:rPr lang="en-US" smtClean="0"/>
              <a:t>10/23/18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EEA19-E3EF-47B9-B3F7-46AE682CAF59}" type="slidenum">
              <a:rPr lang="en-US" smtClean="0"/>
              <a:t>‹#›</a:t>
            </a:fld>
            <a:endParaRPr lang="en-US"/>
          </a:p>
        </p:txBody>
      </p:sp>
    </p:spTree>
    <p:extLst>
      <p:ext uri="{BB962C8B-B14F-4D97-AF65-F5344CB8AC3E}">
        <p14:creationId xmlns:p14="http://schemas.microsoft.com/office/powerpoint/2010/main" val="2089382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5DEB0-275A-4AFD-BBB1-899E01356E84}" type="datetimeFigureOut">
              <a:rPr lang="en-US" smtClean="0">
                <a:solidFill>
                  <a:prstClr val="black">
                    <a:tint val="75000"/>
                  </a:prstClr>
                </a:solidFill>
              </a:rPr>
              <a:pPr/>
              <a:t>10/23/18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9FFF73-C27A-4F27-9C27-9D26034B0A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724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5DEB0-275A-4AFD-BBB1-899E01356E84}" type="datetimeFigureOut">
              <a:rPr lang="en-US" smtClean="0">
                <a:solidFill>
                  <a:prstClr val="black">
                    <a:tint val="75000"/>
                  </a:prstClr>
                </a:solidFill>
              </a:rPr>
              <a:pPr/>
              <a:t>10/23/18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9FFF73-C27A-4F27-9C27-9D26034B0A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136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5DEB0-275A-4AFD-BBB1-899E01356E84}" type="datetimeFigureOut">
              <a:rPr lang="en-US" smtClean="0">
                <a:solidFill>
                  <a:prstClr val="black">
                    <a:tint val="75000"/>
                  </a:prstClr>
                </a:solidFill>
              </a:rPr>
              <a:pPr/>
              <a:t>10/23/18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9FFF73-C27A-4F27-9C27-9D26034B0A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13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AB49A9-9511-431C-9BA2-3C71D4FC5257}" type="datetimeFigureOut">
              <a:rPr lang="en-US" smtClean="0"/>
              <a:t>10/23/18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EEA19-E3EF-47B9-B3F7-46AE682CAF59}" type="slidenum">
              <a:rPr lang="en-US" smtClean="0"/>
              <a:t>‹#›</a:t>
            </a:fld>
            <a:endParaRPr lang="en-US"/>
          </a:p>
        </p:txBody>
      </p:sp>
    </p:spTree>
    <p:extLst>
      <p:ext uri="{BB962C8B-B14F-4D97-AF65-F5344CB8AC3E}">
        <p14:creationId xmlns:p14="http://schemas.microsoft.com/office/powerpoint/2010/main" val="18405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AB49A9-9511-431C-9BA2-3C71D4FC5257}" type="datetimeFigureOut">
              <a:rPr lang="en-US" smtClean="0"/>
              <a:t>10/23/18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EEA19-E3EF-47B9-B3F7-46AE682CAF59}" type="slidenum">
              <a:rPr lang="en-US" smtClean="0"/>
              <a:t>‹#›</a:t>
            </a:fld>
            <a:endParaRPr lang="en-US"/>
          </a:p>
        </p:txBody>
      </p:sp>
    </p:spTree>
    <p:extLst>
      <p:ext uri="{BB962C8B-B14F-4D97-AF65-F5344CB8AC3E}">
        <p14:creationId xmlns:p14="http://schemas.microsoft.com/office/powerpoint/2010/main" val="325724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AB49A9-9511-431C-9BA2-3C71D4FC5257}" type="datetimeFigureOut">
              <a:rPr lang="en-US" smtClean="0"/>
              <a:t>10/23/18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CEEA19-E3EF-47B9-B3F7-46AE682CAF59}" type="slidenum">
              <a:rPr lang="en-US" smtClean="0"/>
              <a:t>‹#›</a:t>
            </a:fld>
            <a:endParaRPr lang="en-US"/>
          </a:p>
        </p:txBody>
      </p:sp>
    </p:spTree>
    <p:extLst>
      <p:ext uri="{BB962C8B-B14F-4D97-AF65-F5344CB8AC3E}">
        <p14:creationId xmlns:p14="http://schemas.microsoft.com/office/powerpoint/2010/main" val="28327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AB49A9-9511-431C-9BA2-3C71D4FC5257}" type="datetimeFigureOut">
              <a:rPr lang="en-US" smtClean="0"/>
              <a:t>10/23/18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CEEA19-E3EF-47B9-B3F7-46AE682CAF59}" type="slidenum">
              <a:rPr lang="en-US" smtClean="0"/>
              <a:t>‹#›</a:t>
            </a:fld>
            <a:endParaRPr lang="en-US"/>
          </a:p>
        </p:txBody>
      </p:sp>
    </p:spTree>
    <p:extLst>
      <p:ext uri="{BB962C8B-B14F-4D97-AF65-F5344CB8AC3E}">
        <p14:creationId xmlns:p14="http://schemas.microsoft.com/office/powerpoint/2010/main" val="703649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B49A9-9511-431C-9BA2-3C71D4FC5257}" type="datetimeFigureOut">
              <a:rPr lang="en-US" smtClean="0"/>
              <a:t>10/23/18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EEA19-E3EF-47B9-B3F7-46AE682CAF59}" type="slidenum">
              <a:rPr lang="en-US" smtClean="0"/>
              <a:t>‹#›</a:t>
            </a:fld>
            <a:endParaRPr lang="en-US"/>
          </a:p>
        </p:txBody>
      </p:sp>
    </p:spTree>
    <p:extLst>
      <p:ext uri="{BB962C8B-B14F-4D97-AF65-F5344CB8AC3E}">
        <p14:creationId xmlns:p14="http://schemas.microsoft.com/office/powerpoint/2010/main" val="218337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B49A9-9511-431C-9BA2-3C71D4FC5257}" type="datetimeFigureOut">
              <a:rPr lang="en-US" smtClean="0"/>
              <a:t>10/23/18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EEA19-E3EF-47B9-B3F7-46AE682CAF59}" type="slidenum">
              <a:rPr lang="en-US" smtClean="0"/>
              <a:t>‹#›</a:t>
            </a:fld>
            <a:endParaRPr lang="en-US"/>
          </a:p>
        </p:txBody>
      </p:sp>
    </p:spTree>
    <p:extLst>
      <p:ext uri="{BB962C8B-B14F-4D97-AF65-F5344CB8AC3E}">
        <p14:creationId xmlns:p14="http://schemas.microsoft.com/office/powerpoint/2010/main" val="319569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B49A9-9511-431C-9BA2-3C71D4FC5257}" type="datetimeFigureOut">
              <a:rPr lang="en-US" smtClean="0"/>
              <a:t>10/23/18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EEA19-E3EF-47B9-B3F7-46AE682CAF59}" type="slidenum">
              <a:rPr lang="en-US" smtClean="0"/>
              <a:t>‹#›</a:t>
            </a:fld>
            <a:endParaRPr lang="en-US"/>
          </a:p>
        </p:txBody>
      </p:sp>
    </p:spTree>
    <p:extLst>
      <p:ext uri="{BB962C8B-B14F-4D97-AF65-F5344CB8AC3E}">
        <p14:creationId xmlns:p14="http://schemas.microsoft.com/office/powerpoint/2010/main" val="42410492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D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B49A9-9511-431C-9BA2-3C71D4FC5257}" type="datetimeFigureOut">
              <a:rPr lang="en-US" smtClean="0"/>
              <a:t>10/23/18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EEA19-E3EF-47B9-B3F7-46AE682CAF59}" type="slidenum">
              <a:rPr lang="en-US" smtClean="0"/>
              <a:t>‹#›</a:t>
            </a:fld>
            <a:endParaRPr lang="en-US"/>
          </a:p>
        </p:txBody>
      </p:sp>
    </p:spTree>
    <p:extLst>
      <p:ext uri="{BB962C8B-B14F-4D97-AF65-F5344CB8AC3E}">
        <p14:creationId xmlns:p14="http://schemas.microsoft.com/office/powerpoint/2010/main" val="301452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5DEB0-275A-4AFD-BBB1-899E01356E84}" type="datetimeFigureOut">
              <a:rPr lang="en-US" smtClean="0">
                <a:solidFill>
                  <a:prstClr val="black">
                    <a:tint val="75000"/>
                  </a:prstClr>
                </a:solidFill>
              </a:rPr>
              <a:pPr/>
              <a:t>10/23/18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FFF73-C27A-4F27-9C27-9D26034B0A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7945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eacherspayteachers.com/Store/Classroom-In-The-Middle" TargetMode="Externa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874" y="5943600"/>
            <a:ext cx="825972" cy="780123"/>
          </a:xfrm>
          <a:prstGeom prst="rect">
            <a:avLst/>
          </a:prstGeom>
        </p:spPr>
      </p:pic>
      <p:grpSp>
        <p:nvGrpSpPr>
          <p:cNvPr id="13" name="Group 12"/>
          <p:cNvGrpSpPr/>
          <p:nvPr/>
        </p:nvGrpSpPr>
        <p:grpSpPr>
          <a:xfrm rot="21446761">
            <a:off x="366578" y="1757858"/>
            <a:ext cx="5605574" cy="3221850"/>
            <a:chOff x="549177" y="1458691"/>
            <a:chExt cx="5069046" cy="2971800"/>
          </a:xfrm>
        </p:grpSpPr>
        <p:sp>
          <p:nvSpPr>
            <p:cNvPr id="5" name="Rectangle 4"/>
            <p:cNvSpPr/>
            <p:nvPr/>
          </p:nvSpPr>
          <p:spPr>
            <a:xfrm rot="351538">
              <a:off x="665223" y="1458691"/>
              <a:ext cx="4953000" cy="2971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tx1"/>
                </a:solidFill>
                <a:latin typeface="Cambria" panose="02040503050406030204" pitchFamily="18" charset="0"/>
                <a:ea typeface="Cambria" panose="02040503050406030204" pitchFamily="18" charset="0"/>
              </a:endParaRPr>
            </a:p>
          </p:txBody>
        </p:sp>
        <p:sp>
          <p:nvSpPr>
            <p:cNvPr id="6" name="TextBox 5"/>
            <p:cNvSpPr txBox="1"/>
            <p:nvPr/>
          </p:nvSpPr>
          <p:spPr>
            <a:xfrm rot="335513">
              <a:off x="872840" y="1767609"/>
              <a:ext cx="4661414" cy="1938992"/>
            </a:xfrm>
            <a:prstGeom prst="rect">
              <a:avLst/>
            </a:prstGeom>
            <a:noFill/>
          </p:spPr>
          <p:txBody>
            <a:bodyPr wrap="square" rtlCol="0">
              <a:spAutoFit/>
            </a:bodyPr>
            <a:lstStyle/>
            <a:p>
              <a:r>
                <a:rPr lang="en-US" sz="6000" b="1" dirty="0" smtClean="0">
                  <a:latin typeface="Cambria" panose="02040503050406030204" pitchFamily="18" charset="0"/>
                  <a:ea typeface="Cambria" panose="02040503050406030204" pitchFamily="18" charset="0"/>
                </a:rPr>
                <a:t>Compare and Contrast</a:t>
              </a:r>
              <a:endParaRPr lang="en-US" sz="6000" b="1" dirty="0">
                <a:latin typeface="Cambria" panose="02040503050406030204" pitchFamily="18" charset="0"/>
                <a:ea typeface="Cambria" panose="02040503050406030204" pitchFamily="18" charset="0"/>
              </a:endParaRPr>
            </a:p>
          </p:txBody>
        </p:sp>
        <p:sp>
          <p:nvSpPr>
            <p:cNvPr id="7" name="TextBox 6"/>
            <p:cNvSpPr txBox="1"/>
            <p:nvPr/>
          </p:nvSpPr>
          <p:spPr>
            <a:xfrm rot="373956">
              <a:off x="549177" y="3830645"/>
              <a:ext cx="4765020" cy="584775"/>
            </a:xfrm>
            <a:prstGeom prst="rect">
              <a:avLst/>
            </a:prstGeom>
            <a:noFill/>
          </p:spPr>
          <p:txBody>
            <a:bodyPr wrap="square" rtlCol="0">
              <a:spAutoFit/>
            </a:bodyPr>
            <a:lstStyle/>
            <a:p>
              <a:r>
                <a:rPr lang="en-US" sz="3200" dirty="0" smtClean="0">
                  <a:latin typeface="Cambria" panose="02040503050406030204" pitchFamily="18" charset="0"/>
                  <a:ea typeface="Cambria" panose="02040503050406030204" pitchFamily="18" charset="0"/>
                </a:rPr>
                <a:t>Text Structure Practice</a:t>
              </a:r>
              <a:endParaRPr lang="en-US" sz="3200"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550048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6" name="TextBox 5"/>
          <p:cNvSpPr txBox="1"/>
          <p:nvPr/>
        </p:nvSpPr>
        <p:spPr>
          <a:xfrm>
            <a:off x="323850" y="1876204"/>
            <a:ext cx="6457949" cy="4401205"/>
          </a:xfrm>
          <a:prstGeom prst="rect">
            <a:avLst/>
          </a:prstGeom>
          <a:solidFill>
            <a:srgbClr val="A2965C"/>
          </a:solidFill>
          <a:ln w="31750">
            <a:solidFill>
              <a:schemeClr val="accent1">
                <a:lumMod val="50000"/>
              </a:schemeClr>
            </a:solidFill>
          </a:ln>
        </p:spPr>
        <p:txBody>
          <a:bodyPr wrap="square" rtlCol="0">
            <a:spAutoFit/>
          </a:bodyPr>
          <a:lstStyle/>
          <a:p>
            <a:pPr marL="514350" indent="-514350">
              <a:buAutoNum type="arabicPeriod"/>
            </a:pPr>
            <a:r>
              <a:rPr lang="en-US" sz="2800" dirty="0" smtClean="0">
                <a:latin typeface="Cambria" panose="02040503050406030204" pitchFamily="18" charset="0"/>
                <a:ea typeface="Cambria" panose="02040503050406030204" pitchFamily="18" charset="0"/>
              </a:rPr>
              <a:t>Marlin are salt water fish, however</a:t>
            </a:r>
          </a:p>
          <a:p>
            <a:r>
              <a:rPr lang="en-US" sz="2800" dirty="0" smtClean="0">
                <a:latin typeface="Cambria" panose="02040503050406030204" pitchFamily="18" charset="0"/>
                <a:ea typeface="Cambria" panose="02040503050406030204" pitchFamily="18" charset="0"/>
              </a:rPr>
              <a:t>brook trout live in fresh water.</a:t>
            </a:r>
          </a:p>
          <a:p>
            <a:pPr marL="514350" indent="-514350">
              <a:buAutoNum type="arabicPeriod"/>
            </a:pPr>
            <a:endParaRPr lang="en-US" sz="2800" dirty="0">
              <a:latin typeface="Cambria" panose="02040503050406030204" pitchFamily="18" charset="0"/>
              <a:ea typeface="Cambria" panose="02040503050406030204" pitchFamily="18" charset="0"/>
            </a:endParaRPr>
          </a:p>
          <a:p>
            <a:r>
              <a:rPr lang="en-US" sz="2800" dirty="0" smtClean="0">
                <a:latin typeface="Cambria" panose="02040503050406030204" pitchFamily="18" charset="0"/>
                <a:ea typeface="Cambria" panose="02040503050406030204" pitchFamily="18" charset="0"/>
              </a:rPr>
              <a:t>2.  My angel fish has long thin fins and is white with black stripes, but my betta fish has a long flowing tail and is bright pink and blue.</a:t>
            </a:r>
          </a:p>
          <a:p>
            <a:endParaRPr lang="en-US" sz="2800" dirty="0">
              <a:latin typeface="Cambria" panose="02040503050406030204" pitchFamily="18" charset="0"/>
              <a:ea typeface="Cambria" panose="02040503050406030204" pitchFamily="18" charset="0"/>
            </a:endParaRPr>
          </a:p>
          <a:p>
            <a:r>
              <a:rPr lang="en-US" sz="2800" dirty="0" smtClean="0">
                <a:latin typeface="Cambria" panose="02040503050406030204" pitchFamily="18" charset="0"/>
                <a:ea typeface="Cambria" panose="02040503050406030204" pitchFamily="18" charset="0"/>
              </a:rPr>
              <a:t>3.  I caught two small sunfish, and Tara caught two small </a:t>
            </a:r>
            <a:r>
              <a:rPr lang="en-US" sz="2800" dirty="0" err="1" smtClean="0">
                <a:latin typeface="Cambria" panose="02040503050406030204" pitchFamily="18" charset="0"/>
                <a:ea typeface="Cambria" panose="02040503050406030204" pitchFamily="18" charset="0"/>
              </a:rPr>
              <a:t>sunnies</a:t>
            </a:r>
            <a:r>
              <a:rPr lang="en-US" sz="2800" dirty="0" smtClean="0">
                <a:latin typeface="Cambria" panose="02040503050406030204" pitchFamily="18" charset="0"/>
                <a:ea typeface="Cambria" panose="02040503050406030204" pitchFamily="18" charset="0"/>
              </a:rPr>
              <a:t> too.  </a:t>
            </a:r>
            <a:endParaRPr lang="en-US" sz="2800" dirty="0">
              <a:latin typeface="Cambria" panose="02040503050406030204" pitchFamily="18" charset="0"/>
              <a:ea typeface="Cambria" panose="02040503050406030204" pitchFamily="18" charset="0"/>
            </a:endParaRPr>
          </a:p>
        </p:txBody>
      </p:sp>
      <p:sp>
        <p:nvSpPr>
          <p:cNvPr id="10" name="TextBox 9"/>
          <p:cNvSpPr txBox="1"/>
          <p:nvPr/>
        </p:nvSpPr>
        <p:spPr>
          <a:xfrm>
            <a:off x="304800" y="588579"/>
            <a:ext cx="8686800" cy="954107"/>
          </a:xfrm>
          <a:prstGeom prst="rect">
            <a:avLst/>
          </a:prstGeom>
          <a:solidFill>
            <a:schemeClr val="tx1"/>
          </a:solidFill>
          <a:ln w="31750">
            <a:solidFill>
              <a:schemeClr val="accent1">
                <a:lumMod val="50000"/>
              </a:schemeClr>
            </a:solidFill>
          </a:ln>
        </p:spPr>
        <p:txBody>
          <a:bodyPr wrap="square" rtlCol="0">
            <a:spAutoFit/>
          </a:bodyPr>
          <a:lstStyle/>
          <a:p>
            <a:pPr algn="ctr"/>
            <a:r>
              <a:rPr lang="en-US" sz="2800" dirty="0" smtClean="0">
                <a:solidFill>
                  <a:schemeClr val="bg1"/>
                </a:solidFill>
                <a:latin typeface="Segoe Print" panose="02000600000000000000" pitchFamily="2" charset="0"/>
                <a:ea typeface="Cambria" panose="02040503050406030204" pitchFamily="18" charset="0"/>
              </a:rPr>
              <a:t>What two things are being compared in each sentence?  Are they similar or different?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05498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6" name="TextBox 5"/>
          <p:cNvSpPr txBox="1"/>
          <p:nvPr/>
        </p:nvSpPr>
        <p:spPr>
          <a:xfrm>
            <a:off x="323850" y="1876204"/>
            <a:ext cx="6457949" cy="4832092"/>
          </a:xfrm>
          <a:prstGeom prst="rect">
            <a:avLst/>
          </a:prstGeom>
          <a:solidFill>
            <a:srgbClr val="A2965C"/>
          </a:solidFill>
          <a:ln w="31750">
            <a:solidFill>
              <a:schemeClr val="accent1">
                <a:lumMod val="50000"/>
              </a:schemeClr>
            </a:solidFill>
          </a:ln>
        </p:spPr>
        <p:txBody>
          <a:bodyPr wrap="square" rtlCol="0">
            <a:spAutoFit/>
          </a:bodyPr>
          <a:lstStyle/>
          <a:p>
            <a:pPr marL="514350" indent="-514350">
              <a:buAutoNum type="arabicPeriod"/>
            </a:pPr>
            <a:r>
              <a:rPr lang="en-US" sz="2800" dirty="0" smtClean="0">
                <a:latin typeface="Cambria" panose="02040503050406030204" pitchFamily="18" charset="0"/>
                <a:ea typeface="Cambria" panose="02040503050406030204" pitchFamily="18" charset="0"/>
              </a:rPr>
              <a:t>Marlin are salt water fish, however brook trout live in fresh water.</a:t>
            </a:r>
          </a:p>
          <a:p>
            <a:pPr marL="514350" indent="-514350">
              <a:buAutoNum type="arabicPeriod"/>
            </a:pPr>
            <a:endParaRPr lang="en-US" sz="2800" dirty="0">
              <a:latin typeface="Cambria" panose="02040503050406030204" pitchFamily="18" charset="0"/>
              <a:ea typeface="Cambria" panose="02040503050406030204" pitchFamily="18" charset="0"/>
            </a:endParaRPr>
          </a:p>
          <a:p>
            <a:r>
              <a:rPr lang="en-US" sz="2800" dirty="0" smtClean="0">
                <a:latin typeface="Cambria" panose="02040503050406030204" pitchFamily="18" charset="0"/>
                <a:ea typeface="Cambria" panose="02040503050406030204" pitchFamily="18" charset="0"/>
              </a:rPr>
              <a:t>2.  My angel fish has long thin fins and is white with black stripes, but my betta fish has a long flowing tail and is bright pink and blue.</a:t>
            </a:r>
          </a:p>
          <a:p>
            <a:endParaRPr lang="en-US" sz="2800" dirty="0">
              <a:latin typeface="Cambria" panose="02040503050406030204" pitchFamily="18" charset="0"/>
              <a:ea typeface="Cambria" panose="02040503050406030204" pitchFamily="18" charset="0"/>
            </a:endParaRPr>
          </a:p>
          <a:p>
            <a:r>
              <a:rPr lang="en-US" sz="2800" dirty="0" smtClean="0">
                <a:latin typeface="Cambria" panose="02040503050406030204" pitchFamily="18" charset="0"/>
                <a:ea typeface="Cambria" panose="02040503050406030204" pitchFamily="18" charset="0"/>
              </a:rPr>
              <a:t>3.  I caught two small sunfish, and Tara caught two small sunfish too.  </a:t>
            </a:r>
          </a:p>
          <a:p>
            <a:endParaRPr lang="en-US" sz="2800" dirty="0">
              <a:latin typeface="Cambria" panose="02040503050406030204" pitchFamily="18" charset="0"/>
              <a:ea typeface="Cambria" panose="02040503050406030204" pitchFamily="18" charset="0"/>
            </a:endParaRPr>
          </a:p>
        </p:txBody>
      </p:sp>
      <p:sp>
        <p:nvSpPr>
          <p:cNvPr id="8" name="TextBox 7"/>
          <p:cNvSpPr txBox="1"/>
          <p:nvPr/>
        </p:nvSpPr>
        <p:spPr>
          <a:xfrm>
            <a:off x="2438400" y="2794773"/>
            <a:ext cx="4155470" cy="461665"/>
          </a:xfrm>
          <a:prstGeom prst="rect">
            <a:avLst/>
          </a:prstGeom>
          <a:solidFill>
            <a:schemeClr val="tx1"/>
          </a:solidFill>
          <a:ln w="31750">
            <a:solidFill>
              <a:schemeClr val="accent1">
                <a:lumMod val="50000"/>
              </a:schemeClr>
            </a:solidFill>
          </a:ln>
        </p:spPr>
        <p:txBody>
          <a:bodyPr wrap="square" rtlCol="0">
            <a:spAutoFit/>
          </a:bodyPr>
          <a:lstStyle/>
          <a:p>
            <a:r>
              <a:rPr lang="en-US" sz="2400" dirty="0">
                <a:solidFill>
                  <a:schemeClr val="bg1"/>
                </a:solidFill>
                <a:latin typeface="Cambria" panose="02040503050406030204" pitchFamily="18" charset="0"/>
                <a:ea typeface="Cambria" panose="02040503050406030204" pitchFamily="18" charset="0"/>
              </a:rPr>
              <a:t>m</a:t>
            </a:r>
            <a:r>
              <a:rPr lang="en-US" sz="2400" dirty="0" smtClean="0">
                <a:solidFill>
                  <a:schemeClr val="bg1"/>
                </a:solidFill>
                <a:latin typeface="Cambria" panose="02040503050406030204" pitchFamily="18" charset="0"/>
                <a:ea typeface="Cambria" panose="02040503050406030204" pitchFamily="18" charset="0"/>
              </a:rPr>
              <a:t>arlin, brook trout - different</a:t>
            </a:r>
            <a:endParaRPr lang="en-US" sz="2400" dirty="0">
              <a:latin typeface="Cambria" panose="02040503050406030204" pitchFamily="18" charset="0"/>
              <a:ea typeface="Cambria" panose="02040503050406030204" pitchFamily="18" charset="0"/>
            </a:endParaRPr>
          </a:p>
        </p:txBody>
      </p:sp>
      <p:sp>
        <p:nvSpPr>
          <p:cNvPr id="10" name="TextBox 9"/>
          <p:cNvSpPr txBox="1"/>
          <p:nvPr/>
        </p:nvSpPr>
        <p:spPr>
          <a:xfrm>
            <a:off x="2133600" y="4893017"/>
            <a:ext cx="4343400" cy="461665"/>
          </a:xfrm>
          <a:prstGeom prst="rect">
            <a:avLst/>
          </a:prstGeom>
          <a:solidFill>
            <a:schemeClr val="tx1"/>
          </a:solidFill>
          <a:ln w="31750">
            <a:solidFill>
              <a:schemeClr val="accent1">
                <a:lumMod val="50000"/>
              </a:schemeClr>
            </a:solidFill>
          </a:ln>
        </p:spPr>
        <p:txBody>
          <a:bodyPr wrap="square" rtlCol="0">
            <a:spAutoFit/>
          </a:bodyPr>
          <a:lstStyle/>
          <a:p>
            <a:r>
              <a:rPr lang="en-US" sz="2400" dirty="0">
                <a:solidFill>
                  <a:schemeClr val="bg1"/>
                </a:solidFill>
                <a:latin typeface="Cambria" panose="02040503050406030204" pitchFamily="18" charset="0"/>
                <a:ea typeface="Cambria" panose="02040503050406030204" pitchFamily="18" charset="0"/>
              </a:rPr>
              <a:t>a</a:t>
            </a:r>
            <a:r>
              <a:rPr lang="en-US" sz="2400" dirty="0" smtClean="0">
                <a:solidFill>
                  <a:schemeClr val="bg1"/>
                </a:solidFill>
                <a:latin typeface="Cambria" panose="02040503050406030204" pitchFamily="18" charset="0"/>
                <a:ea typeface="Cambria" panose="02040503050406030204" pitchFamily="18" charset="0"/>
              </a:rPr>
              <a:t>ngel fish, betta fish - different</a:t>
            </a:r>
            <a:endParaRPr lang="en-US" sz="2400" dirty="0">
              <a:latin typeface="Cambria" panose="02040503050406030204" pitchFamily="18" charset="0"/>
              <a:ea typeface="Cambria" panose="02040503050406030204" pitchFamily="18" charset="0"/>
            </a:endParaRPr>
          </a:p>
        </p:txBody>
      </p:sp>
      <p:sp>
        <p:nvSpPr>
          <p:cNvPr id="11" name="TextBox 10"/>
          <p:cNvSpPr txBox="1"/>
          <p:nvPr/>
        </p:nvSpPr>
        <p:spPr>
          <a:xfrm>
            <a:off x="2743200" y="6167409"/>
            <a:ext cx="3733800" cy="461665"/>
          </a:xfrm>
          <a:prstGeom prst="rect">
            <a:avLst/>
          </a:prstGeom>
          <a:solidFill>
            <a:schemeClr val="tx1"/>
          </a:solidFill>
          <a:ln w="31750">
            <a:solidFill>
              <a:schemeClr val="accent1">
                <a:lumMod val="50000"/>
              </a:schemeClr>
            </a:solidFill>
          </a:ln>
        </p:spPr>
        <p:txBody>
          <a:bodyPr wrap="square" rtlCol="0">
            <a:spAutoFit/>
          </a:bodyPr>
          <a:lstStyle/>
          <a:p>
            <a:r>
              <a:rPr lang="en-US" sz="2400" dirty="0">
                <a:solidFill>
                  <a:schemeClr val="bg1"/>
                </a:solidFill>
                <a:latin typeface="Cambria" panose="02040503050406030204" pitchFamily="18" charset="0"/>
                <a:ea typeface="Cambria" panose="02040503050406030204" pitchFamily="18" charset="0"/>
              </a:rPr>
              <a:t>m</a:t>
            </a:r>
            <a:r>
              <a:rPr lang="en-US" sz="2400" dirty="0" smtClean="0">
                <a:solidFill>
                  <a:schemeClr val="bg1"/>
                </a:solidFill>
                <a:latin typeface="Cambria" panose="02040503050406030204" pitchFamily="18" charset="0"/>
                <a:ea typeface="Cambria" panose="02040503050406030204" pitchFamily="18" charset="0"/>
              </a:rPr>
              <a:t>y fish, Tara’s fish - similar</a:t>
            </a:r>
            <a:endParaRPr lang="en-US" sz="2400" dirty="0">
              <a:latin typeface="Cambria" panose="02040503050406030204" pitchFamily="18" charset="0"/>
              <a:ea typeface="Cambria" panose="02040503050406030204" pitchFamily="18" charset="0"/>
            </a:endParaRPr>
          </a:p>
        </p:txBody>
      </p:sp>
      <p:sp>
        <p:nvSpPr>
          <p:cNvPr id="12" name="TextBox 11"/>
          <p:cNvSpPr txBox="1"/>
          <p:nvPr/>
        </p:nvSpPr>
        <p:spPr>
          <a:xfrm>
            <a:off x="304800" y="588579"/>
            <a:ext cx="8686800" cy="954107"/>
          </a:xfrm>
          <a:prstGeom prst="rect">
            <a:avLst/>
          </a:prstGeom>
          <a:solidFill>
            <a:schemeClr val="tx1"/>
          </a:solidFill>
          <a:ln w="31750">
            <a:solidFill>
              <a:schemeClr val="accent1">
                <a:lumMod val="50000"/>
              </a:schemeClr>
            </a:solidFill>
          </a:ln>
        </p:spPr>
        <p:txBody>
          <a:bodyPr wrap="square" rtlCol="0">
            <a:spAutoFit/>
          </a:bodyPr>
          <a:lstStyle/>
          <a:p>
            <a:pPr algn="ctr"/>
            <a:r>
              <a:rPr lang="en-US" sz="2800" dirty="0" smtClean="0">
                <a:solidFill>
                  <a:schemeClr val="bg1"/>
                </a:solidFill>
                <a:latin typeface="Segoe Print" panose="02000600000000000000" pitchFamily="2" charset="0"/>
                <a:ea typeface="Cambria" panose="02040503050406030204" pitchFamily="18" charset="0"/>
              </a:rPr>
              <a:t>What two things are being compared in each sentence?  Are they similar or different?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34090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7" name="TextBox 6"/>
          <p:cNvSpPr txBox="1"/>
          <p:nvPr/>
        </p:nvSpPr>
        <p:spPr>
          <a:xfrm>
            <a:off x="304800" y="588579"/>
            <a:ext cx="8686800" cy="954107"/>
          </a:xfrm>
          <a:prstGeom prst="rect">
            <a:avLst/>
          </a:prstGeom>
          <a:solidFill>
            <a:schemeClr val="tx1"/>
          </a:solidFill>
          <a:ln w="31750">
            <a:solidFill>
              <a:schemeClr val="accent1">
                <a:lumMod val="50000"/>
              </a:schemeClr>
            </a:solidFill>
          </a:ln>
        </p:spPr>
        <p:txBody>
          <a:bodyPr wrap="square" rtlCol="0">
            <a:spAutoFit/>
          </a:bodyPr>
          <a:lstStyle/>
          <a:p>
            <a:pPr algn="ctr"/>
            <a:r>
              <a:rPr lang="en-US" sz="2800" dirty="0" smtClean="0">
                <a:solidFill>
                  <a:schemeClr val="bg1"/>
                </a:solidFill>
                <a:latin typeface="Segoe Print" panose="02000600000000000000" pitchFamily="2" charset="0"/>
                <a:ea typeface="Cambria" panose="02040503050406030204" pitchFamily="18" charset="0"/>
              </a:rPr>
              <a:t>What two things are being compared in each sentence?  Are they similar or different?</a:t>
            </a:r>
            <a:endParaRPr lang="en-US" sz="2800" dirty="0">
              <a:latin typeface="Cambria" panose="02040503050406030204" pitchFamily="18" charset="0"/>
              <a:ea typeface="Cambria" panose="02040503050406030204" pitchFamily="18" charset="0"/>
            </a:endParaRPr>
          </a:p>
        </p:txBody>
      </p:sp>
      <p:sp>
        <p:nvSpPr>
          <p:cNvPr id="8" name="TextBox 7"/>
          <p:cNvSpPr txBox="1"/>
          <p:nvPr/>
        </p:nvSpPr>
        <p:spPr>
          <a:xfrm>
            <a:off x="304800" y="1913382"/>
            <a:ext cx="6324600" cy="4832092"/>
          </a:xfrm>
          <a:prstGeom prst="rect">
            <a:avLst/>
          </a:prstGeom>
          <a:solidFill>
            <a:srgbClr val="A2965C"/>
          </a:solidFill>
          <a:ln w="31750">
            <a:solidFill>
              <a:schemeClr val="accent1">
                <a:lumMod val="50000"/>
              </a:schemeClr>
            </a:solidFill>
          </a:ln>
        </p:spPr>
        <p:txBody>
          <a:bodyPr wrap="square" rtlCol="0">
            <a:spAutoFit/>
          </a:bodyPr>
          <a:lstStyle/>
          <a:p>
            <a:pPr marL="514350" indent="-514350">
              <a:buAutoNum type="arabicPeriod"/>
            </a:pPr>
            <a:r>
              <a:rPr lang="en-US" sz="2800" dirty="0" smtClean="0">
                <a:latin typeface="Cambria" panose="02040503050406030204" pitchFamily="18" charset="0"/>
                <a:ea typeface="Cambria" panose="02040503050406030204" pitchFamily="18" charset="0"/>
              </a:rPr>
              <a:t>These new hiking boots are lasting much longer than my first pair.</a:t>
            </a:r>
          </a:p>
          <a:p>
            <a:pPr marL="514350" indent="-514350">
              <a:buAutoNum type="arabicPeriod"/>
            </a:pPr>
            <a:endParaRPr lang="en-US" sz="2800" dirty="0" smtClean="0">
              <a:latin typeface="Cambria" panose="02040503050406030204" pitchFamily="18" charset="0"/>
              <a:ea typeface="Cambria" panose="02040503050406030204" pitchFamily="18" charset="0"/>
            </a:endParaRPr>
          </a:p>
          <a:p>
            <a:pPr marL="514350" indent="-514350">
              <a:buAutoNum type="arabicPeriod"/>
            </a:pPr>
            <a:r>
              <a:rPr lang="en-US" sz="2800" dirty="0" smtClean="0">
                <a:latin typeface="Cambria" panose="02040503050406030204" pitchFamily="18" charset="0"/>
                <a:ea typeface="Cambria" panose="02040503050406030204" pitchFamily="18" charset="0"/>
              </a:rPr>
              <a:t>Since we both arrived in old battered vans, Todd and I had something in common right from the start.</a:t>
            </a:r>
          </a:p>
          <a:p>
            <a:pPr marL="514350" indent="-514350">
              <a:buAutoNum type="arabicPeriod"/>
            </a:pPr>
            <a:endParaRPr lang="en-US" sz="2800" dirty="0">
              <a:latin typeface="Cambria" panose="02040503050406030204" pitchFamily="18" charset="0"/>
              <a:ea typeface="Cambria" panose="02040503050406030204" pitchFamily="18" charset="0"/>
            </a:endParaRPr>
          </a:p>
          <a:p>
            <a:pPr marL="514350" indent="-514350">
              <a:buAutoNum type="arabicPeriod"/>
            </a:pPr>
            <a:r>
              <a:rPr lang="en-US" sz="2800" dirty="0" smtClean="0">
                <a:latin typeface="Cambria" panose="02040503050406030204" pitchFamily="18" charset="0"/>
                <a:ea typeface="Cambria" panose="02040503050406030204" pitchFamily="18" charset="0"/>
              </a:rPr>
              <a:t>Hiking Grandfather Mountain was a piece of cake in contrast with hiking Stone Mountain!</a:t>
            </a:r>
          </a:p>
          <a:p>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39441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7" name="TextBox 6"/>
          <p:cNvSpPr txBox="1"/>
          <p:nvPr/>
        </p:nvSpPr>
        <p:spPr>
          <a:xfrm>
            <a:off x="304800" y="588579"/>
            <a:ext cx="8686800" cy="954107"/>
          </a:xfrm>
          <a:prstGeom prst="rect">
            <a:avLst/>
          </a:prstGeom>
          <a:solidFill>
            <a:schemeClr val="tx1"/>
          </a:solidFill>
          <a:ln w="31750">
            <a:solidFill>
              <a:schemeClr val="accent1">
                <a:lumMod val="50000"/>
              </a:schemeClr>
            </a:solidFill>
          </a:ln>
        </p:spPr>
        <p:txBody>
          <a:bodyPr wrap="square" rtlCol="0">
            <a:spAutoFit/>
          </a:bodyPr>
          <a:lstStyle/>
          <a:p>
            <a:pPr algn="ctr"/>
            <a:r>
              <a:rPr lang="en-US" sz="2800" dirty="0" smtClean="0">
                <a:solidFill>
                  <a:schemeClr val="bg1"/>
                </a:solidFill>
                <a:latin typeface="Segoe Print" panose="02000600000000000000" pitchFamily="2" charset="0"/>
                <a:ea typeface="Cambria" panose="02040503050406030204" pitchFamily="18" charset="0"/>
              </a:rPr>
              <a:t>What two things are being compared in each sentence?  Are they similar or different?</a:t>
            </a:r>
            <a:endParaRPr lang="en-US" sz="2800" dirty="0">
              <a:latin typeface="Cambria" panose="02040503050406030204" pitchFamily="18" charset="0"/>
              <a:ea typeface="Cambria" panose="02040503050406030204" pitchFamily="18" charset="0"/>
            </a:endParaRPr>
          </a:p>
        </p:txBody>
      </p:sp>
      <p:sp>
        <p:nvSpPr>
          <p:cNvPr id="8" name="TextBox 7"/>
          <p:cNvSpPr txBox="1"/>
          <p:nvPr/>
        </p:nvSpPr>
        <p:spPr>
          <a:xfrm>
            <a:off x="457200" y="1905000"/>
            <a:ext cx="6324600" cy="4832092"/>
          </a:xfrm>
          <a:prstGeom prst="rect">
            <a:avLst/>
          </a:prstGeom>
          <a:solidFill>
            <a:srgbClr val="A2965C"/>
          </a:solidFill>
          <a:ln w="31750">
            <a:solidFill>
              <a:schemeClr val="accent1">
                <a:lumMod val="50000"/>
              </a:schemeClr>
            </a:solidFill>
          </a:ln>
        </p:spPr>
        <p:txBody>
          <a:bodyPr wrap="square" rtlCol="0">
            <a:spAutoFit/>
          </a:bodyPr>
          <a:lstStyle/>
          <a:p>
            <a:pPr marL="514350" indent="-514350">
              <a:buAutoNum type="arabicPeriod"/>
            </a:pPr>
            <a:r>
              <a:rPr lang="en-US" sz="2800" dirty="0" smtClean="0">
                <a:latin typeface="Cambria" panose="02040503050406030204" pitchFamily="18" charset="0"/>
                <a:ea typeface="Cambria" panose="02040503050406030204" pitchFamily="18" charset="0"/>
              </a:rPr>
              <a:t>These new hiking boots are lasting much longer than my first pair.</a:t>
            </a:r>
          </a:p>
          <a:p>
            <a:pPr marL="514350" indent="-514350">
              <a:buAutoNum type="arabicPeriod"/>
            </a:pPr>
            <a:endParaRPr lang="en-US" sz="2800" dirty="0" smtClean="0">
              <a:latin typeface="Cambria" panose="02040503050406030204" pitchFamily="18" charset="0"/>
              <a:ea typeface="Cambria" panose="02040503050406030204" pitchFamily="18" charset="0"/>
            </a:endParaRPr>
          </a:p>
          <a:p>
            <a:pPr marL="514350" indent="-514350">
              <a:buAutoNum type="arabicPeriod"/>
            </a:pPr>
            <a:r>
              <a:rPr lang="en-US" sz="2800" dirty="0" smtClean="0">
                <a:latin typeface="Cambria" panose="02040503050406030204" pitchFamily="18" charset="0"/>
                <a:ea typeface="Cambria" panose="02040503050406030204" pitchFamily="18" charset="0"/>
              </a:rPr>
              <a:t>Since we both arrived in old battered vans, Todd and I had something in common right from the start.</a:t>
            </a:r>
          </a:p>
          <a:p>
            <a:endParaRPr lang="en-US" sz="2800" dirty="0">
              <a:latin typeface="Cambria" panose="02040503050406030204" pitchFamily="18" charset="0"/>
              <a:ea typeface="Cambria" panose="02040503050406030204" pitchFamily="18" charset="0"/>
            </a:endParaRPr>
          </a:p>
          <a:p>
            <a:r>
              <a:rPr lang="en-US" sz="2800" dirty="0" smtClean="0">
                <a:latin typeface="Cambria" panose="02040503050406030204" pitchFamily="18" charset="0"/>
                <a:ea typeface="Cambria" panose="02040503050406030204" pitchFamily="18" charset="0"/>
              </a:rPr>
              <a:t>Hiking Grandfather Mountain was a piece of cake in contrast with hiking Stone Mountain!</a:t>
            </a:r>
          </a:p>
          <a:p>
            <a:endParaRPr lang="en-US" sz="2800" dirty="0">
              <a:latin typeface="Cambria" panose="02040503050406030204" pitchFamily="18" charset="0"/>
              <a:ea typeface="Cambria" panose="02040503050406030204" pitchFamily="18" charset="0"/>
            </a:endParaRPr>
          </a:p>
        </p:txBody>
      </p:sp>
      <p:sp>
        <p:nvSpPr>
          <p:cNvPr id="10" name="TextBox 9"/>
          <p:cNvSpPr txBox="1"/>
          <p:nvPr/>
        </p:nvSpPr>
        <p:spPr>
          <a:xfrm>
            <a:off x="2286000" y="2794773"/>
            <a:ext cx="4307870" cy="461665"/>
          </a:xfrm>
          <a:prstGeom prst="rect">
            <a:avLst/>
          </a:prstGeom>
          <a:solidFill>
            <a:schemeClr val="tx1"/>
          </a:solidFill>
          <a:ln w="31750">
            <a:solidFill>
              <a:schemeClr val="accent1">
                <a:lumMod val="50000"/>
              </a:schemeClr>
            </a:solidFill>
          </a:ln>
        </p:spPr>
        <p:txBody>
          <a:bodyPr wrap="square" rtlCol="0">
            <a:spAutoFit/>
          </a:bodyPr>
          <a:lstStyle/>
          <a:p>
            <a:r>
              <a:rPr lang="en-US" sz="2400" dirty="0">
                <a:solidFill>
                  <a:schemeClr val="bg1"/>
                </a:solidFill>
                <a:latin typeface="Cambria" panose="02040503050406030204" pitchFamily="18" charset="0"/>
                <a:ea typeface="Cambria" panose="02040503050406030204" pitchFamily="18" charset="0"/>
              </a:rPr>
              <a:t>n</a:t>
            </a:r>
            <a:r>
              <a:rPr lang="en-US" sz="2400" dirty="0" smtClean="0">
                <a:solidFill>
                  <a:schemeClr val="bg1"/>
                </a:solidFill>
                <a:latin typeface="Cambria" panose="02040503050406030204" pitchFamily="18" charset="0"/>
                <a:ea typeface="Cambria" panose="02040503050406030204" pitchFamily="18" charset="0"/>
              </a:rPr>
              <a:t>ew boots, old boots - different</a:t>
            </a:r>
            <a:endParaRPr lang="en-US" sz="2400" dirty="0">
              <a:latin typeface="Cambria" panose="02040503050406030204" pitchFamily="18" charset="0"/>
              <a:ea typeface="Cambria" panose="02040503050406030204" pitchFamily="18" charset="0"/>
            </a:endParaRPr>
          </a:p>
        </p:txBody>
      </p:sp>
      <p:sp>
        <p:nvSpPr>
          <p:cNvPr id="11" name="TextBox 10"/>
          <p:cNvSpPr txBox="1"/>
          <p:nvPr/>
        </p:nvSpPr>
        <p:spPr>
          <a:xfrm>
            <a:off x="1849135" y="4515958"/>
            <a:ext cx="4744735" cy="461665"/>
          </a:xfrm>
          <a:prstGeom prst="rect">
            <a:avLst/>
          </a:prstGeom>
          <a:solidFill>
            <a:schemeClr val="tx1"/>
          </a:solidFill>
          <a:ln w="31750">
            <a:solidFill>
              <a:schemeClr val="accent1">
                <a:lumMod val="50000"/>
              </a:schemeClr>
            </a:solidFill>
          </a:ln>
        </p:spPr>
        <p:txBody>
          <a:bodyPr wrap="square" rtlCol="0">
            <a:spAutoFit/>
          </a:bodyPr>
          <a:lstStyle/>
          <a:p>
            <a:r>
              <a:rPr lang="en-US" sz="2400" dirty="0">
                <a:solidFill>
                  <a:schemeClr val="bg1"/>
                </a:solidFill>
                <a:latin typeface="Cambria" panose="02040503050406030204" pitchFamily="18" charset="0"/>
                <a:ea typeface="Cambria" panose="02040503050406030204" pitchFamily="18" charset="0"/>
              </a:rPr>
              <a:t>m</a:t>
            </a:r>
            <a:r>
              <a:rPr lang="en-US" sz="2400" dirty="0" smtClean="0">
                <a:solidFill>
                  <a:schemeClr val="bg1"/>
                </a:solidFill>
                <a:latin typeface="Cambria" panose="02040503050406030204" pitchFamily="18" charset="0"/>
                <a:ea typeface="Cambria" panose="02040503050406030204" pitchFamily="18" charset="0"/>
              </a:rPr>
              <a:t>y vehicle, Todd’s vehicle - similar</a:t>
            </a:r>
            <a:endParaRPr lang="en-US" sz="2400" dirty="0">
              <a:latin typeface="Cambria" panose="02040503050406030204" pitchFamily="18" charset="0"/>
              <a:ea typeface="Cambria" panose="02040503050406030204" pitchFamily="18" charset="0"/>
            </a:endParaRPr>
          </a:p>
        </p:txBody>
      </p:sp>
      <p:sp>
        <p:nvSpPr>
          <p:cNvPr id="12" name="TextBox 11"/>
          <p:cNvSpPr txBox="1"/>
          <p:nvPr/>
        </p:nvSpPr>
        <p:spPr>
          <a:xfrm>
            <a:off x="609600" y="6191853"/>
            <a:ext cx="5973760" cy="415498"/>
          </a:xfrm>
          <a:prstGeom prst="rect">
            <a:avLst/>
          </a:prstGeom>
          <a:solidFill>
            <a:schemeClr val="tx1"/>
          </a:solidFill>
          <a:ln w="31750">
            <a:solidFill>
              <a:schemeClr val="accent1">
                <a:lumMod val="50000"/>
              </a:schemeClr>
            </a:solidFill>
          </a:ln>
        </p:spPr>
        <p:txBody>
          <a:bodyPr wrap="square" rtlCol="0">
            <a:spAutoFit/>
          </a:bodyPr>
          <a:lstStyle/>
          <a:p>
            <a:r>
              <a:rPr lang="en-US" sz="2100" dirty="0" smtClean="0">
                <a:solidFill>
                  <a:schemeClr val="bg1"/>
                </a:solidFill>
                <a:latin typeface="Cambria" panose="02040503050406030204" pitchFamily="18" charset="0"/>
                <a:ea typeface="Cambria" panose="02040503050406030204" pitchFamily="18" charset="0"/>
              </a:rPr>
              <a:t>Grandfather Mountain, Stone Mountain - different</a:t>
            </a:r>
            <a:endParaRPr lang="en-US" sz="21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96755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Content Placeholder 2"/>
          <p:cNvSpPr txBox="1">
            <a:spLocks/>
          </p:cNvSpPr>
          <p:nvPr/>
        </p:nvSpPr>
        <p:spPr>
          <a:xfrm>
            <a:off x="3733801" y="1066800"/>
            <a:ext cx="4648200" cy="3352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smtClean="0">
                <a:latin typeface="Cambria" panose="02040503050406030204" pitchFamily="18" charset="0"/>
                <a:ea typeface="Cambria" panose="02040503050406030204" pitchFamily="18" charset="0"/>
              </a:rPr>
              <a:t>Can you find the differences between the two things that are being compared in each of the following passages?</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86576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6" name="TextBox 5"/>
          <p:cNvSpPr txBox="1"/>
          <p:nvPr/>
        </p:nvSpPr>
        <p:spPr>
          <a:xfrm>
            <a:off x="1250477" y="4635062"/>
            <a:ext cx="6487510" cy="1569660"/>
          </a:xfrm>
          <a:prstGeom prst="rect">
            <a:avLst/>
          </a:prstGeom>
          <a:solidFill>
            <a:srgbClr val="A2965C"/>
          </a:solidFill>
          <a:ln w="31750">
            <a:solidFill>
              <a:schemeClr val="accent1">
                <a:lumMod val="50000"/>
              </a:schemeClr>
            </a:solidFill>
          </a:ln>
        </p:spPr>
        <p:txBody>
          <a:bodyPr wrap="square" rtlCol="0">
            <a:spAutoFit/>
          </a:bodyPr>
          <a:lstStyle/>
          <a:p>
            <a:r>
              <a:rPr lang="en-US" sz="2400" dirty="0" smtClean="0">
                <a:latin typeface="Segoe Print" panose="02000600000000000000" pitchFamily="2" charset="0"/>
                <a:ea typeface="Cambria" panose="02040503050406030204" pitchFamily="18" charset="0"/>
              </a:rPr>
              <a:t>What two things being compared?</a:t>
            </a:r>
          </a:p>
          <a:p>
            <a:endParaRPr lang="en-US" sz="2400" dirty="0">
              <a:latin typeface="Segoe Print" panose="02000600000000000000" pitchFamily="2" charset="0"/>
              <a:ea typeface="Cambria" panose="02040503050406030204" pitchFamily="18" charset="0"/>
            </a:endParaRPr>
          </a:p>
          <a:p>
            <a:r>
              <a:rPr lang="en-US" sz="2400" dirty="0" smtClean="0">
                <a:latin typeface="Segoe Print" panose="02000600000000000000" pitchFamily="2" charset="0"/>
                <a:ea typeface="Cambria" panose="02040503050406030204" pitchFamily="18" charset="0"/>
              </a:rPr>
              <a:t>What differences between the two did the writer mention?</a:t>
            </a:r>
            <a:endParaRPr lang="en-US" sz="2400" dirty="0">
              <a:latin typeface="Cambria" panose="02040503050406030204" pitchFamily="18" charset="0"/>
              <a:ea typeface="Cambria" panose="02040503050406030204" pitchFamily="18" charset="0"/>
            </a:endParaRPr>
          </a:p>
        </p:txBody>
      </p:sp>
      <p:sp>
        <p:nvSpPr>
          <p:cNvPr id="7" name="TextBox 6"/>
          <p:cNvSpPr txBox="1"/>
          <p:nvPr/>
        </p:nvSpPr>
        <p:spPr>
          <a:xfrm>
            <a:off x="2971799" y="381000"/>
            <a:ext cx="5809593" cy="3970318"/>
          </a:xfrm>
          <a:prstGeom prst="rect">
            <a:avLst/>
          </a:prstGeom>
          <a:solidFill>
            <a:schemeClr val="tx1"/>
          </a:solidFill>
          <a:ln w="31750">
            <a:solidFill>
              <a:schemeClr val="accent1">
                <a:lumMod val="50000"/>
              </a:schemeClr>
            </a:solidFill>
          </a:ln>
        </p:spPr>
        <p:txBody>
          <a:bodyPr wrap="square" rtlCol="0">
            <a:spAutoFit/>
          </a:bodyPr>
          <a:lstStyle/>
          <a:p>
            <a:r>
              <a:rPr lang="en-US" sz="2800" dirty="0" smtClean="0">
                <a:solidFill>
                  <a:schemeClr val="bg1"/>
                </a:solidFill>
                <a:latin typeface="Cambria" panose="02040503050406030204" pitchFamily="18" charset="0"/>
                <a:ea typeface="Cambria" panose="02040503050406030204" pitchFamily="18" charset="0"/>
              </a:rPr>
              <a:t>In my opinion, math is easier than English.  For one thing, math requires skills with numbers while English requires verbal skills, and I am better at numbers!  In addition,  English is for creative thinkers, however Math is for logical thinkers.  Also math is just more fun than English!  (In my opinion.)</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22814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6" name="TextBox 5"/>
          <p:cNvSpPr txBox="1"/>
          <p:nvPr/>
        </p:nvSpPr>
        <p:spPr>
          <a:xfrm>
            <a:off x="554421" y="4635062"/>
            <a:ext cx="7907593" cy="1938992"/>
          </a:xfrm>
          <a:prstGeom prst="rect">
            <a:avLst/>
          </a:prstGeom>
          <a:solidFill>
            <a:srgbClr val="A2965C"/>
          </a:solidFill>
          <a:ln w="31750">
            <a:solidFill>
              <a:schemeClr val="accent1">
                <a:lumMod val="50000"/>
              </a:schemeClr>
            </a:solidFill>
          </a:ln>
        </p:spPr>
        <p:txBody>
          <a:bodyPr wrap="square" rtlCol="0">
            <a:spAutoFit/>
          </a:bodyPr>
          <a:lstStyle/>
          <a:p>
            <a:r>
              <a:rPr lang="en-US" sz="2400" b="1" dirty="0" smtClean="0">
                <a:latin typeface="Segoe Print" panose="02000600000000000000" pitchFamily="2" charset="0"/>
                <a:ea typeface="Cambria" panose="02040503050406030204" pitchFamily="18" charset="0"/>
              </a:rPr>
              <a:t>Math</a:t>
            </a:r>
            <a:r>
              <a:rPr lang="en-US" sz="2400" dirty="0" smtClean="0">
                <a:latin typeface="Segoe Print" panose="02000600000000000000" pitchFamily="2" charset="0"/>
                <a:ea typeface="Cambria" panose="02040503050406030204" pitchFamily="18" charset="0"/>
              </a:rPr>
              <a:t> and </a:t>
            </a:r>
            <a:r>
              <a:rPr lang="en-US" sz="2400" b="1" dirty="0" smtClean="0">
                <a:latin typeface="Segoe Print" panose="02000600000000000000" pitchFamily="2" charset="0"/>
                <a:ea typeface="Cambria" panose="02040503050406030204" pitchFamily="18" charset="0"/>
              </a:rPr>
              <a:t>English</a:t>
            </a:r>
            <a:r>
              <a:rPr lang="en-US" sz="2400" dirty="0" smtClean="0">
                <a:latin typeface="Segoe Print" panose="02000600000000000000" pitchFamily="2" charset="0"/>
                <a:ea typeface="Cambria" panose="02040503050406030204" pitchFamily="18" charset="0"/>
              </a:rPr>
              <a:t> are being compared.</a:t>
            </a:r>
          </a:p>
          <a:p>
            <a:pPr marL="457200" indent="-457200">
              <a:buAutoNum type="arabicPeriod"/>
            </a:pPr>
            <a:r>
              <a:rPr lang="en-US" sz="2400" dirty="0" smtClean="0">
                <a:latin typeface="Segoe Print" panose="02000600000000000000" pitchFamily="2" charset="0"/>
                <a:ea typeface="Cambria" panose="02040503050406030204" pitchFamily="18" charset="0"/>
              </a:rPr>
              <a:t>Math requires numerical skills; English requires verbal skills.</a:t>
            </a:r>
          </a:p>
          <a:p>
            <a:pPr marL="457200" indent="-457200">
              <a:buAutoNum type="arabicPeriod"/>
            </a:pPr>
            <a:r>
              <a:rPr lang="en-US" sz="2400" dirty="0" smtClean="0">
                <a:latin typeface="Segoe Print" panose="02000600000000000000" pitchFamily="2" charset="0"/>
                <a:ea typeface="Cambria" panose="02040503050406030204" pitchFamily="18" charset="0"/>
              </a:rPr>
              <a:t>Math is more logical; English is more creative.</a:t>
            </a:r>
          </a:p>
          <a:p>
            <a:pPr marL="457200" indent="-457200">
              <a:buAutoNum type="arabicPeriod"/>
            </a:pPr>
            <a:r>
              <a:rPr lang="en-US" sz="2400" dirty="0" smtClean="0">
                <a:latin typeface="Segoe Print" panose="02000600000000000000" pitchFamily="2" charset="0"/>
                <a:ea typeface="Cambria" panose="02040503050406030204" pitchFamily="18" charset="0"/>
              </a:rPr>
              <a:t>Math is more fun than English.</a:t>
            </a:r>
          </a:p>
        </p:txBody>
      </p:sp>
      <p:sp>
        <p:nvSpPr>
          <p:cNvPr id="7" name="TextBox 6"/>
          <p:cNvSpPr txBox="1"/>
          <p:nvPr/>
        </p:nvSpPr>
        <p:spPr>
          <a:xfrm>
            <a:off x="2971799" y="381000"/>
            <a:ext cx="5809593" cy="3970318"/>
          </a:xfrm>
          <a:prstGeom prst="rect">
            <a:avLst/>
          </a:prstGeom>
          <a:solidFill>
            <a:schemeClr val="tx1"/>
          </a:solidFill>
          <a:ln w="31750">
            <a:solidFill>
              <a:schemeClr val="accent1">
                <a:lumMod val="50000"/>
              </a:schemeClr>
            </a:solidFill>
          </a:ln>
        </p:spPr>
        <p:txBody>
          <a:bodyPr wrap="square" rtlCol="0">
            <a:spAutoFit/>
          </a:bodyPr>
          <a:lstStyle/>
          <a:p>
            <a:r>
              <a:rPr lang="en-US" sz="2800" dirty="0" smtClean="0">
                <a:solidFill>
                  <a:schemeClr val="bg1"/>
                </a:solidFill>
                <a:latin typeface="Cambria" panose="02040503050406030204" pitchFamily="18" charset="0"/>
                <a:ea typeface="Cambria" panose="02040503050406030204" pitchFamily="18" charset="0"/>
              </a:rPr>
              <a:t>In my opinion, math is easier than English.  For one thing, math requires skills with numbers while English requires verbal skills, and I am better at numbers!  In addition,  English is for creative thinkers, however Math is for logical thinkers.  Also math is just more fun than English!  (In my opinion.)</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259324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6" name="TextBox 5"/>
          <p:cNvSpPr txBox="1"/>
          <p:nvPr/>
        </p:nvSpPr>
        <p:spPr>
          <a:xfrm>
            <a:off x="1245476" y="4953000"/>
            <a:ext cx="6858000" cy="1569660"/>
          </a:xfrm>
          <a:prstGeom prst="rect">
            <a:avLst/>
          </a:prstGeom>
          <a:solidFill>
            <a:srgbClr val="A2965C"/>
          </a:solidFill>
          <a:ln w="31750">
            <a:solidFill>
              <a:schemeClr val="accent1">
                <a:lumMod val="50000"/>
              </a:schemeClr>
            </a:solidFill>
          </a:ln>
        </p:spPr>
        <p:txBody>
          <a:bodyPr wrap="square" rtlCol="0">
            <a:spAutoFit/>
          </a:bodyPr>
          <a:lstStyle/>
          <a:p>
            <a:r>
              <a:rPr lang="en-US" sz="2400" dirty="0" smtClean="0">
                <a:latin typeface="Segoe Print" panose="02000600000000000000" pitchFamily="2" charset="0"/>
                <a:ea typeface="Cambria" panose="02040503050406030204" pitchFamily="18" charset="0"/>
              </a:rPr>
              <a:t>What two things being compared?</a:t>
            </a:r>
          </a:p>
          <a:p>
            <a:endParaRPr lang="en-US" sz="2400" dirty="0">
              <a:latin typeface="Segoe Print" panose="02000600000000000000" pitchFamily="2" charset="0"/>
              <a:ea typeface="Cambria" panose="02040503050406030204" pitchFamily="18" charset="0"/>
            </a:endParaRPr>
          </a:p>
          <a:p>
            <a:r>
              <a:rPr lang="en-US" sz="2400" dirty="0" smtClean="0">
                <a:latin typeface="Segoe Print" panose="02000600000000000000" pitchFamily="2" charset="0"/>
                <a:ea typeface="Cambria" panose="02040503050406030204" pitchFamily="18" charset="0"/>
              </a:rPr>
              <a:t>What differences between the two did the writer mention?</a:t>
            </a:r>
            <a:endParaRPr lang="en-US" sz="2400" dirty="0">
              <a:latin typeface="Cambria" panose="02040503050406030204" pitchFamily="18" charset="0"/>
              <a:ea typeface="Cambria" panose="02040503050406030204" pitchFamily="18" charset="0"/>
            </a:endParaRPr>
          </a:p>
        </p:txBody>
      </p:sp>
      <p:sp>
        <p:nvSpPr>
          <p:cNvPr id="7" name="TextBox 6"/>
          <p:cNvSpPr txBox="1"/>
          <p:nvPr/>
        </p:nvSpPr>
        <p:spPr>
          <a:xfrm>
            <a:off x="2819400" y="381000"/>
            <a:ext cx="6172200" cy="4401205"/>
          </a:xfrm>
          <a:prstGeom prst="rect">
            <a:avLst/>
          </a:prstGeom>
          <a:solidFill>
            <a:schemeClr val="tx1"/>
          </a:solidFill>
          <a:ln w="31750">
            <a:solidFill>
              <a:schemeClr val="accent1">
                <a:lumMod val="50000"/>
              </a:schemeClr>
            </a:solidFill>
          </a:ln>
        </p:spPr>
        <p:txBody>
          <a:bodyPr wrap="square" rtlCol="0">
            <a:spAutoFit/>
          </a:bodyPr>
          <a:lstStyle/>
          <a:p>
            <a:r>
              <a:rPr lang="en-US" sz="2800" dirty="0" smtClean="0">
                <a:solidFill>
                  <a:schemeClr val="bg1"/>
                </a:solidFill>
                <a:latin typeface="Cambria" panose="02040503050406030204" pitchFamily="18" charset="0"/>
                <a:ea typeface="Cambria" panose="02040503050406030204" pitchFamily="18" charset="0"/>
              </a:rPr>
              <a:t>Most of my schedule is already decided, but I did get to choose one elective.  I had a hard time deciding between art and band.  In art, I would get to paint and be creative, but in band I would get to be with my friends.  Either one would be helpful in a way, because I want to </a:t>
            </a:r>
            <a:r>
              <a:rPr lang="en-US" sz="2800" dirty="0">
                <a:solidFill>
                  <a:schemeClr val="bg1"/>
                </a:solidFill>
                <a:latin typeface="Cambria" panose="02040503050406030204" pitchFamily="18" charset="0"/>
                <a:ea typeface="Cambria" panose="02040503050406030204" pitchFamily="18" charset="0"/>
              </a:rPr>
              <a:t>b</a:t>
            </a:r>
            <a:r>
              <a:rPr lang="en-US" sz="2800" dirty="0" smtClean="0">
                <a:solidFill>
                  <a:schemeClr val="bg1"/>
                </a:solidFill>
                <a:latin typeface="Cambria" panose="02040503050406030204" pitchFamily="18" charset="0"/>
                <a:ea typeface="Cambria" panose="02040503050406030204" pitchFamily="18" charset="0"/>
              </a:rPr>
              <a:t>e a graphic designer some day, but I also want to try out for marching band in high school.</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49891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6" name="TextBox 5"/>
          <p:cNvSpPr txBox="1"/>
          <p:nvPr/>
        </p:nvSpPr>
        <p:spPr>
          <a:xfrm>
            <a:off x="381000" y="4437150"/>
            <a:ext cx="8610600" cy="2308324"/>
          </a:xfrm>
          <a:prstGeom prst="rect">
            <a:avLst/>
          </a:prstGeom>
          <a:solidFill>
            <a:srgbClr val="A2965C"/>
          </a:solidFill>
          <a:ln w="31750">
            <a:solidFill>
              <a:schemeClr val="accent1">
                <a:lumMod val="50000"/>
              </a:schemeClr>
            </a:solidFill>
          </a:ln>
        </p:spPr>
        <p:txBody>
          <a:bodyPr wrap="square" rtlCol="0">
            <a:spAutoFit/>
          </a:bodyPr>
          <a:lstStyle/>
          <a:p>
            <a:r>
              <a:rPr lang="en-US" sz="2400" dirty="0" smtClean="0">
                <a:latin typeface="Segoe Print" panose="02000600000000000000" pitchFamily="2" charset="0"/>
                <a:ea typeface="Cambria" panose="02040503050406030204" pitchFamily="18" charset="0"/>
              </a:rPr>
              <a:t>Art class and band are being compared.</a:t>
            </a:r>
          </a:p>
          <a:p>
            <a:pPr marL="457200" indent="-457200">
              <a:buAutoNum type="arabicPeriod"/>
            </a:pPr>
            <a:r>
              <a:rPr lang="en-US" sz="2400" dirty="0" smtClean="0">
                <a:latin typeface="Segoe Print" panose="02000600000000000000" pitchFamily="2" charset="0"/>
                <a:ea typeface="Cambria" panose="02040503050406030204" pitchFamily="18" charset="0"/>
              </a:rPr>
              <a:t>In art class she could be creative and paint, but in the band she could be with her friends.</a:t>
            </a:r>
          </a:p>
          <a:p>
            <a:pPr marL="457200" indent="-457200">
              <a:buAutoNum type="arabicPeriod"/>
            </a:pPr>
            <a:r>
              <a:rPr lang="en-US" sz="2400" dirty="0" smtClean="0">
                <a:latin typeface="Segoe Print" panose="02000600000000000000" pitchFamily="2" charset="0"/>
                <a:ea typeface="Cambria" panose="02040503050406030204" pitchFamily="18" charset="0"/>
              </a:rPr>
              <a:t>Art might help with her future career plans to </a:t>
            </a:r>
            <a:r>
              <a:rPr lang="en-US" sz="2400" dirty="0">
                <a:latin typeface="Segoe Print" panose="02000600000000000000" pitchFamily="2" charset="0"/>
                <a:ea typeface="Cambria" panose="02040503050406030204" pitchFamily="18" charset="0"/>
              </a:rPr>
              <a:t>b</a:t>
            </a:r>
            <a:r>
              <a:rPr lang="en-US" sz="2400" dirty="0" smtClean="0">
                <a:latin typeface="Segoe Print" panose="02000600000000000000" pitchFamily="2" charset="0"/>
                <a:ea typeface="Cambria" panose="02040503050406030204" pitchFamily="18" charset="0"/>
              </a:rPr>
              <a:t>e a graphic designer, but band might help her get into marching band in high school.</a:t>
            </a:r>
            <a:endParaRPr lang="en-US" sz="2400" dirty="0">
              <a:latin typeface="Segoe Print" panose="02000600000000000000" pitchFamily="2" charset="0"/>
              <a:ea typeface="Cambria" panose="02040503050406030204" pitchFamily="18" charset="0"/>
            </a:endParaRPr>
          </a:p>
        </p:txBody>
      </p:sp>
      <p:sp>
        <p:nvSpPr>
          <p:cNvPr id="7" name="TextBox 6"/>
          <p:cNvSpPr txBox="1"/>
          <p:nvPr/>
        </p:nvSpPr>
        <p:spPr>
          <a:xfrm>
            <a:off x="2645660" y="381000"/>
            <a:ext cx="6345940" cy="3693319"/>
          </a:xfrm>
          <a:prstGeom prst="rect">
            <a:avLst/>
          </a:prstGeom>
          <a:solidFill>
            <a:schemeClr val="tx1"/>
          </a:solidFill>
          <a:ln w="31750">
            <a:solidFill>
              <a:schemeClr val="accent1">
                <a:lumMod val="50000"/>
              </a:schemeClr>
            </a:solidFill>
          </a:ln>
        </p:spPr>
        <p:txBody>
          <a:bodyPr wrap="square" rtlCol="0">
            <a:spAutoFit/>
          </a:bodyPr>
          <a:lstStyle/>
          <a:p>
            <a:r>
              <a:rPr lang="en-US" sz="2600" dirty="0" smtClean="0">
                <a:solidFill>
                  <a:schemeClr val="bg1"/>
                </a:solidFill>
                <a:latin typeface="Cambria" panose="02040503050406030204" pitchFamily="18" charset="0"/>
                <a:ea typeface="Cambria" panose="02040503050406030204" pitchFamily="18" charset="0"/>
              </a:rPr>
              <a:t>Most of my schedule is already decided, but I did get to choose one elective.  I had a hard time deciding between art and band.  In art, I would get to paint and be creative, but in band I would get to be with my friends.  Either one would be helpful in a way, because I want to </a:t>
            </a:r>
            <a:r>
              <a:rPr lang="en-US" sz="2600" dirty="0">
                <a:solidFill>
                  <a:schemeClr val="bg1"/>
                </a:solidFill>
                <a:latin typeface="Cambria" panose="02040503050406030204" pitchFamily="18" charset="0"/>
                <a:ea typeface="Cambria" panose="02040503050406030204" pitchFamily="18" charset="0"/>
              </a:rPr>
              <a:t>b</a:t>
            </a:r>
            <a:r>
              <a:rPr lang="en-US" sz="2600" dirty="0" smtClean="0">
                <a:solidFill>
                  <a:schemeClr val="bg1"/>
                </a:solidFill>
                <a:latin typeface="Cambria" panose="02040503050406030204" pitchFamily="18" charset="0"/>
                <a:ea typeface="Cambria" panose="02040503050406030204" pitchFamily="18" charset="0"/>
              </a:rPr>
              <a:t>e a graphic designer some day, but I also want to try out for marching band in high school.</a:t>
            </a:r>
            <a:endParaRPr lang="en-US" sz="2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25794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7" name="TextBox 6"/>
          <p:cNvSpPr txBox="1"/>
          <p:nvPr/>
        </p:nvSpPr>
        <p:spPr>
          <a:xfrm>
            <a:off x="2125718" y="304800"/>
            <a:ext cx="6831723" cy="4093428"/>
          </a:xfrm>
          <a:prstGeom prst="rect">
            <a:avLst/>
          </a:prstGeom>
          <a:solidFill>
            <a:schemeClr val="tx1"/>
          </a:solidFill>
          <a:ln w="31750">
            <a:solidFill>
              <a:schemeClr val="accent1">
                <a:lumMod val="50000"/>
              </a:schemeClr>
            </a:solidFill>
          </a:ln>
        </p:spPr>
        <p:txBody>
          <a:bodyPr wrap="square" rtlCol="0">
            <a:spAutoFit/>
          </a:bodyPr>
          <a:lstStyle/>
          <a:p>
            <a:r>
              <a:rPr lang="en-US" sz="2600" dirty="0" smtClean="0">
                <a:solidFill>
                  <a:schemeClr val="bg1"/>
                </a:solidFill>
                <a:latin typeface="Cambria" panose="02040503050406030204" pitchFamily="18" charset="0"/>
                <a:ea typeface="Cambria" panose="02040503050406030204" pitchFamily="18" charset="0"/>
              </a:rPr>
              <a:t>In elementary school, we always wrote our first drafts by hand, but now in middle school, we go straight to the computer.  Either way gets the job done, but I’m not sure which I like better!  I always liked the feel of the paper and pencil, and I had favorite pencils that I loved to use, but it is more efficient to get it on the computer right from the start.  And with the spelling and grammar check there’s less to correct later.</a:t>
            </a:r>
            <a:endParaRPr lang="en-US" sz="2800" dirty="0">
              <a:latin typeface="Cambria" panose="02040503050406030204" pitchFamily="18" charset="0"/>
              <a:ea typeface="Cambria" panose="02040503050406030204" pitchFamily="18" charset="0"/>
            </a:endParaRPr>
          </a:p>
        </p:txBody>
      </p:sp>
      <p:sp>
        <p:nvSpPr>
          <p:cNvPr id="5" name="TextBox 4"/>
          <p:cNvSpPr txBox="1"/>
          <p:nvPr/>
        </p:nvSpPr>
        <p:spPr>
          <a:xfrm>
            <a:off x="1250477" y="4800600"/>
            <a:ext cx="6487510" cy="1569660"/>
          </a:xfrm>
          <a:prstGeom prst="rect">
            <a:avLst/>
          </a:prstGeom>
          <a:solidFill>
            <a:srgbClr val="A2965C"/>
          </a:solidFill>
          <a:ln w="31750">
            <a:solidFill>
              <a:schemeClr val="accent1">
                <a:lumMod val="50000"/>
              </a:schemeClr>
            </a:solidFill>
          </a:ln>
        </p:spPr>
        <p:txBody>
          <a:bodyPr wrap="square" rtlCol="0">
            <a:spAutoFit/>
          </a:bodyPr>
          <a:lstStyle/>
          <a:p>
            <a:r>
              <a:rPr lang="en-US" sz="2400" dirty="0" smtClean="0">
                <a:latin typeface="Segoe Print" panose="02000600000000000000" pitchFamily="2" charset="0"/>
                <a:ea typeface="Cambria" panose="02040503050406030204" pitchFamily="18" charset="0"/>
              </a:rPr>
              <a:t>What two things being compared?</a:t>
            </a:r>
          </a:p>
          <a:p>
            <a:endParaRPr lang="en-US" sz="2400" dirty="0">
              <a:latin typeface="Segoe Print" panose="02000600000000000000" pitchFamily="2" charset="0"/>
              <a:ea typeface="Cambria" panose="02040503050406030204" pitchFamily="18" charset="0"/>
            </a:endParaRPr>
          </a:p>
          <a:p>
            <a:r>
              <a:rPr lang="en-US" sz="2400" dirty="0" smtClean="0">
                <a:latin typeface="Segoe Print" panose="02000600000000000000" pitchFamily="2" charset="0"/>
                <a:ea typeface="Cambria" panose="02040503050406030204" pitchFamily="18" charset="0"/>
              </a:rPr>
              <a:t>What differences between the two did the writer mention?</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35182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4" name="TextBox 3"/>
          <p:cNvSpPr txBox="1"/>
          <p:nvPr/>
        </p:nvSpPr>
        <p:spPr>
          <a:xfrm>
            <a:off x="457200" y="660737"/>
            <a:ext cx="8382000" cy="1015663"/>
          </a:xfrm>
          <a:prstGeom prst="rect">
            <a:avLst/>
          </a:prstGeom>
          <a:noFill/>
        </p:spPr>
        <p:txBody>
          <a:bodyPr wrap="square" rtlCol="0">
            <a:spAutoFit/>
          </a:bodyPr>
          <a:lstStyle/>
          <a:p>
            <a:r>
              <a:rPr lang="en-US" sz="6000" b="1" dirty="0" smtClean="0">
                <a:latin typeface="Cambria" panose="02040503050406030204" pitchFamily="18" charset="0"/>
                <a:ea typeface="Cambria" panose="02040503050406030204" pitchFamily="18" charset="0"/>
              </a:rPr>
              <a:t>Compare and Contrast</a:t>
            </a:r>
            <a:endParaRPr lang="en-US" sz="6000" b="1" dirty="0">
              <a:latin typeface="Cambria" panose="02040503050406030204" pitchFamily="18" charset="0"/>
              <a:ea typeface="Cambria" panose="02040503050406030204" pitchFamily="18" charset="0"/>
            </a:endParaRPr>
          </a:p>
        </p:txBody>
      </p:sp>
      <p:sp>
        <p:nvSpPr>
          <p:cNvPr id="8" name="Content Placeholder 2"/>
          <p:cNvSpPr txBox="1">
            <a:spLocks/>
          </p:cNvSpPr>
          <p:nvPr/>
        </p:nvSpPr>
        <p:spPr>
          <a:xfrm>
            <a:off x="2971800" y="1676400"/>
            <a:ext cx="5867400" cy="4193486"/>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    </a:t>
            </a:r>
          </a:p>
          <a:p>
            <a:pPr>
              <a:buFont typeface="Wingdings" panose="05000000000000000000" pitchFamily="2" charset="2"/>
              <a:buChar char="v"/>
            </a:pPr>
            <a:r>
              <a:rPr lang="en-US" b="1" dirty="0" smtClean="0">
                <a:latin typeface="Cambria" panose="02040503050406030204" pitchFamily="18" charset="0"/>
                <a:ea typeface="Cambria" panose="02040503050406030204" pitchFamily="18" charset="0"/>
              </a:rPr>
              <a:t>Compare and contrast </a:t>
            </a:r>
            <a:r>
              <a:rPr lang="en-US" dirty="0" smtClean="0">
                <a:latin typeface="Cambria" panose="02040503050406030204" pitchFamily="18" charset="0"/>
                <a:ea typeface="Cambria" panose="02040503050406030204" pitchFamily="18" charset="0"/>
              </a:rPr>
              <a:t>is a text structure.</a:t>
            </a:r>
          </a:p>
          <a:p>
            <a:pPr>
              <a:buFont typeface="Wingdings" panose="05000000000000000000" pitchFamily="2" charset="2"/>
              <a:buChar char="v"/>
            </a:pPr>
            <a:r>
              <a:rPr lang="en-US" b="1" dirty="0" smtClean="0">
                <a:latin typeface="Cambria" panose="02040503050406030204" pitchFamily="18" charset="0"/>
                <a:ea typeface="Cambria" panose="02040503050406030204" pitchFamily="18" charset="0"/>
              </a:rPr>
              <a:t>Text structures </a:t>
            </a:r>
            <a:r>
              <a:rPr lang="en-US" dirty="0" smtClean="0">
                <a:latin typeface="Cambria" panose="02040503050406030204" pitchFamily="18" charset="0"/>
                <a:ea typeface="Cambria" panose="02040503050406030204" pitchFamily="18" charset="0"/>
              </a:rPr>
              <a:t>are ways that authors organize a piece of writing.  </a:t>
            </a:r>
            <a:r>
              <a:rPr lang="en-US" b="1" dirty="0" smtClean="0">
                <a:latin typeface="Cambria" panose="02040503050406030204" pitchFamily="18" charset="0"/>
                <a:ea typeface="Cambria" panose="02040503050406030204" pitchFamily="18" charset="0"/>
              </a:rPr>
              <a:t>Compare and contrast </a:t>
            </a:r>
            <a:r>
              <a:rPr lang="en-US" dirty="0" smtClean="0">
                <a:latin typeface="Cambria" panose="02040503050406030204" pitchFamily="18" charset="0"/>
                <a:ea typeface="Cambria" panose="02040503050406030204" pitchFamily="18" charset="0"/>
              </a:rPr>
              <a:t>is one of these ways.</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14671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7" name="TextBox 6"/>
          <p:cNvSpPr txBox="1"/>
          <p:nvPr/>
        </p:nvSpPr>
        <p:spPr>
          <a:xfrm>
            <a:off x="2125718" y="304800"/>
            <a:ext cx="6831723" cy="4093428"/>
          </a:xfrm>
          <a:prstGeom prst="rect">
            <a:avLst/>
          </a:prstGeom>
          <a:solidFill>
            <a:schemeClr val="tx1"/>
          </a:solidFill>
          <a:ln w="31750">
            <a:solidFill>
              <a:schemeClr val="accent1">
                <a:lumMod val="50000"/>
              </a:schemeClr>
            </a:solidFill>
          </a:ln>
        </p:spPr>
        <p:txBody>
          <a:bodyPr wrap="square" rtlCol="0">
            <a:spAutoFit/>
          </a:bodyPr>
          <a:lstStyle/>
          <a:p>
            <a:r>
              <a:rPr lang="en-US" sz="2600" dirty="0" smtClean="0">
                <a:solidFill>
                  <a:schemeClr val="bg1"/>
                </a:solidFill>
                <a:latin typeface="Cambria" panose="02040503050406030204" pitchFamily="18" charset="0"/>
                <a:ea typeface="Cambria" panose="02040503050406030204" pitchFamily="18" charset="0"/>
              </a:rPr>
              <a:t>In elementary school, we always wrote our first drafts by hand, but now in middle school, we go straight to the computer.  Either way gets the job done, but I’m not sure which I like better!  I always liked the feel of the paper and pencil, and I had favorite pencils that I loved to use, but it is more efficient to get it on the computer right from the start.  And with the spelling and grammar check there’s less to correct later.</a:t>
            </a:r>
            <a:endParaRPr lang="en-US" sz="2800" dirty="0">
              <a:latin typeface="Cambria" panose="02040503050406030204" pitchFamily="18" charset="0"/>
              <a:ea typeface="Cambria" panose="02040503050406030204" pitchFamily="18" charset="0"/>
            </a:endParaRPr>
          </a:p>
        </p:txBody>
      </p:sp>
      <p:sp>
        <p:nvSpPr>
          <p:cNvPr id="5" name="TextBox 4"/>
          <p:cNvSpPr txBox="1"/>
          <p:nvPr/>
        </p:nvSpPr>
        <p:spPr>
          <a:xfrm>
            <a:off x="304798" y="4572000"/>
            <a:ext cx="8652641" cy="2215991"/>
          </a:xfrm>
          <a:prstGeom prst="rect">
            <a:avLst/>
          </a:prstGeom>
          <a:solidFill>
            <a:srgbClr val="A2965C"/>
          </a:solidFill>
          <a:ln w="31750">
            <a:solidFill>
              <a:schemeClr val="accent1">
                <a:lumMod val="50000"/>
              </a:schemeClr>
            </a:solidFill>
          </a:ln>
        </p:spPr>
        <p:txBody>
          <a:bodyPr wrap="square" rtlCol="0">
            <a:spAutoFit/>
          </a:bodyPr>
          <a:lstStyle/>
          <a:p>
            <a:r>
              <a:rPr lang="en-US" sz="2300" dirty="0" smtClean="0">
                <a:latin typeface="Segoe Print" panose="02000600000000000000" pitchFamily="2" charset="0"/>
                <a:ea typeface="Cambria" panose="02040503050406030204" pitchFamily="18" charset="0"/>
              </a:rPr>
              <a:t>Writing a first draft by hand is being compared with writing a first draft on the computer.</a:t>
            </a:r>
          </a:p>
          <a:p>
            <a:pPr marL="457200" indent="-457200">
              <a:buAutoNum type="arabicPeriod"/>
            </a:pPr>
            <a:r>
              <a:rPr lang="en-US" sz="2300" dirty="0" smtClean="0">
                <a:latin typeface="Segoe Print" panose="02000600000000000000" pitchFamily="2" charset="0"/>
                <a:ea typeface="Cambria" panose="02040503050406030204" pitchFamily="18" charset="0"/>
              </a:rPr>
              <a:t>The advantages of writing by hand are the feel of the pencil and paper and getting to use favorite pencils.</a:t>
            </a:r>
          </a:p>
          <a:p>
            <a:pPr marL="457200" indent="-457200">
              <a:buAutoNum type="arabicPeriod"/>
            </a:pPr>
            <a:r>
              <a:rPr lang="en-US" sz="2300" dirty="0" smtClean="0">
                <a:latin typeface="Segoe Print" panose="02000600000000000000" pitchFamily="2" charset="0"/>
                <a:ea typeface="Cambria" panose="02040503050406030204" pitchFamily="18" charset="0"/>
              </a:rPr>
              <a:t>The advantages of using the computer are efficiency and the grammar/spell checker.</a:t>
            </a:r>
            <a:endParaRPr lang="en-US" sz="23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14419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Content Placeholder 2"/>
          <p:cNvSpPr txBox="1">
            <a:spLocks/>
          </p:cNvSpPr>
          <p:nvPr/>
        </p:nvSpPr>
        <p:spPr>
          <a:xfrm>
            <a:off x="4095750" y="914400"/>
            <a:ext cx="4765073" cy="3352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smtClean="0">
                <a:latin typeface="Cambria" panose="02040503050406030204" pitchFamily="18" charset="0"/>
                <a:ea typeface="Cambria" panose="02040503050406030204" pitchFamily="18" charset="0"/>
              </a:rPr>
              <a:t>Can you find the similarities  between the two things that are being compared in each of the following passages?</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87179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7" name="TextBox 6"/>
          <p:cNvSpPr txBox="1"/>
          <p:nvPr/>
        </p:nvSpPr>
        <p:spPr>
          <a:xfrm>
            <a:off x="228600" y="533400"/>
            <a:ext cx="5867400" cy="3539430"/>
          </a:xfrm>
          <a:prstGeom prst="rect">
            <a:avLst/>
          </a:prstGeom>
          <a:solidFill>
            <a:schemeClr val="tx1"/>
          </a:solidFill>
          <a:ln w="31750">
            <a:solidFill>
              <a:schemeClr val="accent1">
                <a:lumMod val="50000"/>
              </a:schemeClr>
            </a:solidFill>
          </a:ln>
        </p:spPr>
        <p:txBody>
          <a:bodyPr wrap="square" rtlCol="0">
            <a:spAutoFit/>
          </a:bodyPr>
          <a:lstStyle/>
          <a:p>
            <a:r>
              <a:rPr lang="en-US" sz="2800" dirty="0" smtClean="0">
                <a:solidFill>
                  <a:prstClr val="white"/>
                </a:solidFill>
                <a:latin typeface="Cambria" panose="02040503050406030204" pitchFamily="18" charset="0"/>
                <a:ea typeface="Cambria" panose="02040503050406030204" pitchFamily="18" charset="0"/>
              </a:rPr>
              <a:t>I love school holidays because I get to spend the day outdoors.  Usually I go skating, which is more of a challenge, or sledding, which is easy but fun.  Either way I have fun with my friends, and both activities are good exercise too!  </a:t>
            </a:r>
            <a:endParaRPr lang="en-US" sz="2800" dirty="0">
              <a:solidFill>
                <a:prstClr val="white"/>
              </a:solidFill>
              <a:latin typeface="Cambria" panose="02040503050406030204" pitchFamily="18" charset="0"/>
              <a:ea typeface="Cambria" panose="02040503050406030204" pitchFamily="18" charset="0"/>
            </a:endParaRPr>
          </a:p>
          <a:p>
            <a:endParaRPr lang="en-US" sz="2800" dirty="0">
              <a:solidFill>
                <a:prstClr val="black"/>
              </a:solidFill>
              <a:latin typeface="Cambria" panose="02040503050406030204" pitchFamily="18" charset="0"/>
              <a:ea typeface="Cambria" panose="02040503050406030204" pitchFamily="18" charset="0"/>
            </a:endParaRPr>
          </a:p>
        </p:txBody>
      </p:sp>
      <p:sp>
        <p:nvSpPr>
          <p:cNvPr id="5" name="TextBox 4"/>
          <p:cNvSpPr txBox="1"/>
          <p:nvPr/>
        </p:nvSpPr>
        <p:spPr>
          <a:xfrm>
            <a:off x="1250477" y="4572000"/>
            <a:ext cx="6487510" cy="1569660"/>
          </a:xfrm>
          <a:prstGeom prst="rect">
            <a:avLst/>
          </a:prstGeom>
          <a:solidFill>
            <a:srgbClr val="A2965C"/>
          </a:solidFill>
          <a:ln w="31750">
            <a:solidFill>
              <a:schemeClr val="accent1">
                <a:lumMod val="50000"/>
              </a:schemeClr>
            </a:solidFill>
          </a:ln>
        </p:spPr>
        <p:txBody>
          <a:bodyPr wrap="square" rtlCol="0">
            <a:spAutoFit/>
          </a:bodyPr>
          <a:lstStyle/>
          <a:p>
            <a:r>
              <a:rPr lang="en-US" sz="2400" dirty="0">
                <a:solidFill>
                  <a:prstClr val="black"/>
                </a:solidFill>
                <a:latin typeface="Segoe Print" panose="02000600000000000000" pitchFamily="2" charset="0"/>
                <a:ea typeface="Cambria" panose="02040503050406030204" pitchFamily="18" charset="0"/>
              </a:rPr>
              <a:t>What two things being compared?</a:t>
            </a:r>
          </a:p>
          <a:p>
            <a:endParaRPr lang="en-US" sz="2400" dirty="0">
              <a:solidFill>
                <a:prstClr val="black"/>
              </a:solidFill>
              <a:latin typeface="Segoe Print" panose="02000600000000000000" pitchFamily="2" charset="0"/>
              <a:ea typeface="Cambria" panose="02040503050406030204" pitchFamily="18" charset="0"/>
            </a:endParaRPr>
          </a:p>
          <a:p>
            <a:r>
              <a:rPr lang="en-US" sz="2400" dirty="0">
                <a:solidFill>
                  <a:prstClr val="black"/>
                </a:solidFill>
                <a:latin typeface="Segoe Print" panose="02000600000000000000" pitchFamily="2" charset="0"/>
                <a:ea typeface="Cambria" panose="02040503050406030204" pitchFamily="18" charset="0"/>
              </a:rPr>
              <a:t>What </a:t>
            </a:r>
            <a:r>
              <a:rPr lang="en-US" sz="2400" dirty="0" smtClean="0">
                <a:solidFill>
                  <a:prstClr val="black"/>
                </a:solidFill>
                <a:latin typeface="Segoe Print" panose="02000600000000000000" pitchFamily="2" charset="0"/>
                <a:ea typeface="Cambria" panose="02040503050406030204" pitchFamily="18" charset="0"/>
              </a:rPr>
              <a:t>similarities </a:t>
            </a:r>
            <a:r>
              <a:rPr lang="en-US" sz="2400" dirty="0">
                <a:solidFill>
                  <a:prstClr val="black"/>
                </a:solidFill>
                <a:latin typeface="Segoe Print" panose="02000600000000000000" pitchFamily="2" charset="0"/>
                <a:ea typeface="Cambria" panose="02040503050406030204" pitchFamily="18" charset="0"/>
              </a:rPr>
              <a:t>between the two did the </a:t>
            </a:r>
            <a:r>
              <a:rPr lang="en-US" sz="2400" dirty="0" smtClean="0">
                <a:solidFill>
                  <a:prstClr val="black"/>
                </a:solidFill>
                <a:latin typeface="Segoe Print" panose="02000600000000000000" pitchFamily="2" charset="0"/>
                <a:ea typeface="Cambria" panose="02040503050406030204" pitchFamily="18" charset="0"/>
              </a:rPr>
              <a:t>writer </a:t>
            </a:r>
            <a:r>
              <a:rPr lang="en-US" sz="2400" dirty="0">
                <a:solidFill>
                  <a:prstClr val="black"/>
                </a:solidFill>
                <a:latin typeface="Segoe Print" panose="02000600000000000000" pitchFamily="2" charset="0"/>
                <a:ea typeface="Cambria" panose="02040503050406030204" pitchFamily="18" charset="0"/>
              </a:rPr>
              <a:t>mention?</a:t>
            </a:r>
            <a:endParaRPr lang="en-US" sz="24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88650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7" name="TextBox 6"/>
          <p:cNvSpPr txBox="1"/>
          <p:nvPr/>
        </p:nvSpPr>
        <p:spPr>
          <a:xfrm>
            <a:off x="228600" y="533400"/>
            <a:ext cx="5867400" cy="3539430"/>
          </a:xfrm>
          <a:prstGeom prst="rect">
            <a:avLst/>
          </a:prstGeom>
          <a:solidFill>
            <a:schemeClr val="tx1"/>
          </a:solidFill>
          <a:ln w="31750">
            <a:solidFill>
              <a:schemeClr val="accent1">
                <a:lumMod val="50000"/>
              </a:schemeClr>
            </a:solidFill>
          </a:ln>
        </p:spPr>
        <p:txBody>
          <a:bodyPr wrap="square" rtlCol="0">
            <a:spAutoFit/>
          </a:bodyPr>
          <a:lstStyle/>
          <a:p>
            <a:r>
              <a:rPr lang="en-US" sz="2800" dirty="0" smtClean="0">
                <a:solidFill>
                  <a:prstClr val="white"/>
                </a:solidFill>
                <a:latin typeface="Cambria" panose="02040503050406030204" pitchFamily="18" charset="0"/>
                <a:ea typeface="Cambria" panose="02040503050406030204" pitchFamily="18" charset="0"/>
              </a:rPr>
              <a:t>I love school holidays because I get to spend the day outdoors.  Usually I go skating, which is more of a challenge, or sledding, which is easy but fun.  Either way I have fun with my friends, and both activities are good exercise too!  </a:t>
            </a:r>
            <a:endParaRPr lang="en-US" sz="2800" dirty="0">
              <a:solidFill>
                <a:prstClr val="white"/>
              </a:solidFill>
              <a:latin typeface="Cambria" panose="02040503050406030204" pitchFamily="18" charset="0"/>
              <a:ea typeface="Cambria" panose="02040503050406030204" pitchFamily="18" charset="0"/>
            </a:endParaRPr>
          </a:p>
          <a:p>
            <a:endParaRPr lang="en-US" sz="2800" dirty="0">
              <a:solidFill>
                <a:prstClr val="black"/>
              </a:solidFill>
              <a:latin typeface="Cambria" panose="02040503050406030204" pitchFamily="18" charset="0"/>
              <a:ea typeface="Cambria" panose="02040503050406030204" pitchFamily="18" charset="0"/>
            </a:endParaRPr>
          </a:p>
        </p:txBody>
      </p:sp>
      <p:sp>
        <p:nvSpPr>
          <p:cNvPr id="5" name="TextBox 4"/>
          <p:cNvSpPr txBox="1"/>
          <p:nvPr/>
        </p:nvSpPr>
        <p:spPr>
          <a:xfrm>
            <a:off x="1250477" y="4572000"/>
            <a:ext cx="6487510" cy="1569660"/>
          </a:xfrm>
          <a:prstGeom prst="rect">
            <a:avLst/>
          </a:prstGeom>
          <a:solidFill>
            <a:srgbClr val="A2965C"/>
          </a:solidFill>
          <a:ln w="31750">
            <a:solidFill>
              <a:schemeClr val="accent1">
                <a:lumMod val="50000"/>
              </a:schemeClr>
            </a:solidFill>
          </a:ln>
        </p:spPr>
        <p:txBody>
          <a:bodyPr wrap="square" rtlCol="0">
            <a:spAutoFit/>
          </a:bodyPr>
          <a:lstStyle/>
          <a:p>
            <a:r>
              <a:rPr lang="en-US" sz="2400" dirty="0" smtClean="0">
                <a:solidFill>
                  <a:prstClr val="black"/>
                </a:solidFill>
                <a:latin typeface="Segoe Print" panose="02000600000000000000" pitchFamily="2" charset="0"/>
                <a:ea typeface="Cambria" panose="02040503050406030204" pitchFamily="18" charset="0"/>
              </a:rPr>
              <a:t>Skating and sledding are being compared.</a:t>
            </a:r>
            <a:endParaRPr lang="en-US" sz="2400" dirty="0">
              <a:solidFill>
                <a:prstClr val="black"/>
              </a:solidFill>
              <a:latin typeface="Segoe Print" panose="02000600000000000000" pitchFamily="2" charset="0"/>
              <a:ea typeface="Cambria" panose="02040503050406030204" pitchFamily="18" charset="0"/>
            </a:endParaRPr>
          </a:p>
          <a:p>
            <a:r>
              <a:rPr lang="en-US" sz="2400" dirty="0" smtClean="0">
                <a:solidFill>
                  <a:prstClr val="black"/>
                </a:solidFill>
                <a:latin typeface="Segoe Print" panose="02000600000000000000" pitchFamily="2" charset="0"/>
                <a:ea typeface="Cambria" panose="02040503050406030204" pitchFamily="18" charset="0"/>
              </a:rPr>
              <a:t>Similarities:  outdoors, fun with friends, good exercise</a:t>
            </a:r>
            <a:endParaRPr lang="en-US" sz="2400" dirty="0">
              <a:solidFill>
                <a:prstClr val="black"/>
              </a:solidFill>
              <a:latin typeface="Segoe Print" panose="02000600000000000000" pitchFamily="2" charset="0"/>
              <a:ea typeface="Cambria" panose="02040503050406030204" pitchFamily="18" charset="0"/>
            </a:endParaRPr>
          </a:p>
        </p:txBody>
      </p:sp>
    </p:spTree>
    <p:extLst>
      <p:ext uri="{BB962C8B-B14F-4D97-AF65-F5344CB8AC3E}">
        <p14:creationId xmlns:p14="http://schemas.microsoft.com/office/powerpoint/2010/main" val="2164014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7" name="TextBox 6"/>
          <p:cNvSpPr txBox="1"/>
          <p:nvPr/>
        </p:nvSpPr>
        <p:spPr>
          <a:xfrm>
            <a:off x="346587" y="457200"/>
            <a:ext cx="6435213" cy="3970318"/>
          </a:xfrm>
          <a:prstGeom prst="rect">
            <a:avLst/>
          </a:prstGeom>
          <a:solidFill>
            <a:schemeClr val="tx1"/>
          </a:solidFill>
          <a:ln w="31750">
            <a:solidFill>
              <a:schemeClr val="accent1">
                <a:lumMod val="50000"/>
              </a:schemeClr>
            </a:solidFill>
          </a:ln>
        </p:spPr>
        <p:txBody>
          <a:bodyPr wrap="square" rtlCol="0">
            <a:spAutoFit/>
          </a:bodyPr>
          <a:lstStyle/>
          <a:p>
            <a:r>
              <a:rPr lang="en-US" sz="2800" dirty="0" smtClean="0">
                <a:solidFill>
                  <a:prstClr val="white"/>
                </a:solidFill>
                <a:latin typeface="Cambria" panose="02040503050406030204" pitchFamily="18" charset="0"/>
                <a:ea typeface="Cambria" panose="02040503050406030204" pitchFamily="18" charset="0"/>
              </a:rPr>
              <a:t>My favorite genre is either science fiction or mysteries.  I can’t decide.  I like looking for the  clues in mystery novels, but if you think about it, there are clues in sci-fi too.  And both have surprises which makes the reading fun.  Sci-fi has more adventure, but either one has a hero that you can root for.  Guess I’ll have to pick both.</a:t>
            </a:r>
            <a:endParaRPr lang="en-US" sz="2800" dirty="0">
              <a:solidFill>
                <a:prstClr val="black"/>
              </a:solidFill>
              <a:latin typeface="Cambria" panose="02040503050406030204" pitchFamily="18" charset="0"/>
              <a:ea typeface="Cambria" panose="02040503050406030204" pitchFamily="18" charset="0"/>
            </a:endParaRPr>
          </a:p>
        </p:txBody>
      </p:sp>
      <p:sp>
        <p:nvSpPr>
          <p:cNvPr id="6" name="TextBox 5"/>
          <p:cNvSpPr txBox="1"/>
          <p:nvPr/>
        </p:nvSpPr>
        <p:spPr>
          <a:xfrm>
            <a:off x="1592317" y="4876800"/>
            <a:ext cx="6487510" cy="1569660"/>
          </a:xfrm>
          <a:prstGeom prst="rect">
            <a:avLst/>
          </a:prstGeom>
          <a:solidFill>
            <a:srgbClr val="A2965C"/>
          </a:solidFill>
          <a:ln w="31750">
            <a:solidFill>
              <a:schemeClr val="accent1">
                <a:lumMod val="50000"/>
              </a:schemeClr>
            </a:solidFill>
          </a:ln>
        </p:spPr>
        <p:txBody>
          <a:bodyPr wrap="square" rtlCol="0">
            <a:spAutoFit/>
          </a:bodyPr>
          <a:lstStyle/>
          <a:p>
            <a:r>
              <a:rPr lang="en-US" sz="2400" dirty="0">
                <a:solidFill>
                  <a:prstClr val="black"/>
                </a:solidFill>
                <a:latin typeface="Segoe Print" panose="02000600000000000000" pitchFamily="2" charset="0"/>
                <a:ea typeface="Cambria" panose="02040503050406030204" pitchFamily="18" charset="0"/>
              </a:rPr>
              <a:t>What two things being compared?</a:t>
            </a:r>
          </a:p>
          <a:p>
            <a:endParaRPr lang="en-US" sz="2400" dirty="0">
              <a:solidFill>
                <a:prstClr val="black"/>
              </a:solidFill>
              <a:latin typeface="Segoe Print" panose="02000600000000000000" pitchFamily="2" charset="0"/>
              <a:ea typeface="Cambria" panose="02040503050406030204" pitchFamily="18" charset="0"/>
            </a:endParaRPr>
          </a:p>
          <a:p>
            <a:r>
              <a:rPr lang="en-US" sz="2400" dirty="0">
                <a:solidFill>
                  <a:prstClr val="black"/>
                </a:solidFill>
                <a:latin typeface="Segoe Print" panose="02000600000000000000" pitchFamily="2" charset="0"/>
                <a:ea typeface="Cambria" panose="02040503050406030204" pitchFamily="18" charset="0"/>
              </a:rPr>
              <a:t>What </a:t>
            </a:r>
            <a:r>
              <a:rPr lang="en-US" sz="2400" dirty="0" smtClean="0">
                <a:solidFill>
                  <a:prstClr val="black"/>
                </a:solidFill>
                <a:latin typeface="Segoe Print" panose="02000600000000000000" pitchFamily="2" charset="0"/>
                <a:ea typeface="Cambria" panose="02040503050406030204" pitchFamily="18" charset="0"/>
              </a:rPr>
              <a:t>similarities </a:t>
            </a:r>
            <a:r>
              <a:rPr lang="en-US" sz="2400" dirty="0">
                <a:solidFill>
                  <a:prstClr val="black"/>
                </a:solidFill>
                <a:latin typeface="Segoe Print" panose="02000600000000000000" pitchFamily="2" charset="0"/>
                <a:ea typeface="Cambria" panose="02040503050406030204" pitchFamily="18" charset="0"/>
              </a:rPr>
              <a:t>between the two did the </a:t>
            </a:r>
            <a:r>
              <a:rPr lang="en-US" sz="2400" dirty="0" smtClean="0">
                <a:solidFill>
                  <a:prstClr val="black"/>
                </a:solidFill>
                <a:latin typeface="Segoe Print" panose="02000600000000000000" pitchFamily="2" charset="0"/>
                <a:ea typeface="Cambria" panose="02040503050406030204" pitchFamily="18" charset="0"/>
              </a:rPr>
              <a:t>writer </a:t>
            </a:r>
            <a:r>
              <a:rPr lang="en-US" sz="2400" dirty="0">
                <a:solidFill>
                  <a:prstClr val="black"/>
                </a:solidFill>
                <a:latin typeface="Segoe Print" panose="02000600000000000000" pitchFamily="2" charset="0"/>
                <a:ea typeface="Cambria" panose="02040503050406030204" pitchFamily="18" charset="0"/>
              </a:rPr>
              <a:t>mention?</a:t>
            </a:r>
            <a:endParaRPr lang="en-US" sz="24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88650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7" name="TextBox 6"/>
          <p:cNvSpPr txBox="1"/>
          <p:nvPr/>
        </p:nvSpPr>
        <p:spPr>
          <a:xfrm>
            <a:off x="346587" y="457200"/>
            <a:ext cx="6435213" cy="3970318"/>
          </a:xfrm>
          <a:prstGeom prst="rect">
            <a:avLst/>
          </a:prstGeom>
          <a:solidFill>
            <a:schemeClr val="tx1"/>
          </a:solidFill>
          <a:ln w="31750">
            <a:solidFill>
              <a:schemeClr val="accent1">
                <a:lumMod val="50000"/>
              </a:schemeClr>
            </a:solidFill>
          </a:ln>
        </p:spPr>
        <p:txBody>
          <a:bodyPr wrap="square" rtlCol="0">
            <a:spAutoFit/>
          </a:bodyPr>
          <a:lstStyle/>
          <a:p>
            <a:r>
              <a:rPr lang="en-US" sz="2800" dirty="0" smtClean="0">
                <a:solidFill>
                  <a:prstClr val="white"/>
                </a:solidFill>
                <a:latin typeface="Cambria" panose="02040503050406030204" pitchFamily="18" charset="0"/>
                <a:ea typeface="Cambria" panose="02040503050406030204" pitchFamily="18" charset="0"/>
              </a:rPr>
              <a:t>My favorite genre is either science fiction or mysteries.  I can’t decide.  I like looking for the  clues in mystery novels, but if you think about it there are clues in sci-fi too.  And both have surprises which makes the reading fun.  Sci-fi has more adventure, but either one has a hero that you can root for.  Guess I’ll have to pick both.</a:t>
            </a:r>
            <a:endParaRPr lang="en-US" sz="2800" dirty="0">
              <a:solidFill>
                <a:prstClr val="black"/>
              </a:solidFill>
              <a:latin typeface="Cambria" panose="02040503050406030204" pitchFamily="18" charset="0"/>
              <a:ea typeface="Cambria" panose="02040503050406030204" pitchFamily="18" charset="0"/>
            </a:endParaRPr>
          </a:p>
        </p:txBody>
      </p:sp>
      <p:sp>
        <p:nvSpPr>
          <p:cNvPr id="6" name="TextBox 5"/>
          <p:cNvSpPr txBox="1"/>
          <p:nvPr/>
        </p:nvSpPr>
        <p:spPr>
          <a:xfrm>
            <a:off x="1592317" y="4876800"/>
            <a:ext cx="6487510" cy="1200329"/>
          </a:xfrm>
          <a:prstGeom prst="rect">
            <a:avLst/>
          </a:prstGeom>
          <a:solidFill>
            <a:srgbClr val="A2965C"/>
          </a:solidFill>
          <a:ln w="31750">
            <a:solidFill>
              <a:schemeClr val="accent1">
                <a:lumMod val="50000"/>
              </a:schemeClr>
            </a:solidFill>
          </a:ln>
        </p:spPr>
        <p:txBody>
          <a:bodyPr wrap="square" rtlCol="0">
            <a:spAutoFit/>
          </a:bodyPr>
          <a:lstStyle/>
          <a:p>
            <a:r>
              <a:rPr lang="en-US" sz="2400" dirty="0" smtClean="0">
                <a:solidFill>
                  <a:prstClr val="black"/>
                </a:solidFill>
                <a:latin typeface="Segoe Print" panose="02000600000000000000" pitchFamily="2" charset="0"/>
                <a:ea typeface="Cambria" panose="02040503050406030204" pitchFamily="18" charset="0"/>
              </a:rPr>
              <a:t>Science fiction novels and mysteries are </a:t>
            </a:r>
            <a:r>
              <a:rPr lang="en-US" sz="2400" dirty="0">
                <a:solidFill>
                  <a:prstClr val="black"/>
                </a:solidFill>
                <a:latin typeface="Segoe Print" panose="02000600000000000000" pitchFamily="2" charset="0"/>
                <a:ea typeface="Cambria" panose="02040503050406030204" pitchFamily="18" charset="0"/>
              </a:rPr>
              <a:t>being </a:t>
            </a:r>
            <a:r>
              <a:rPr lang="en-US" sz="2400" dirty="0" smtClean="0">
                <a:solidFill>
                  <a:prstClr val="black"/>
                </a:solidFill>
                <a:latin typeface="Segoe Print" panose="02000600000000000000" pitchFamily="2" charset="0"/>
                <a:ea typeface="Cambria" panose="02040503050406030204" pitchFamily="18" charset="0"/>
              </a:rPr>
              <a:t>compared.</a:t>
            </a:r>
            <a:endParaRPr lang="en-US" sz="2400" dirty="0">
              <a:solidFill>
                <a:prstClr val="black"/>
              </a:solidFill>
              <a:latin typeface="Segoe Print" panose="02000600000000000000" pitchFamily="2" charset="0"/>
              <a:ea typeface="Cambria" panose="02040503050406030204" pitchFamily="18" charset="0"/>
            </a:endParaRPr>
          </a:p>
          <a:p>
            <a:r>
              <a:rPr lang="en-US" sz="2400" dirty="0" smtClean="0">
                <a:solidFill>
                  <a:prstClr val="black"/>
                </a:solidFill>
                <a:latin typeface="Segoe Print" panose="02000600000000000000" pitchFamily="2" charset="0"/>
                <a:ea typeface="Cambria" panose="02040503050406030204" pitchFamily="18" charset="0"/>
              </a:rPr>
              <a:t>Similarities: clues, surprises, heroes</a:t>
            </a:r>
            <a:endParaRPr lang="en-US" sz="24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2871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7" name="TextBox 6"/>
          <p:cNvSpPr txBox="1"/>
          <p:nvPr/>
        </p:nvSpPr>
        <p:spPr>
          <a:xfrm>
            <a:off x="304800" y="216288"/>
            <a:ext cx="6553200" cy="4662815"/>
          </a:xfrm>
          <a:prstGeom prst="rect">
            <a:avLst/>
          </a:prstGeom>
          <a:solidFill>
            <a:schemeClr val="tx1"/>
          </a:solidFill>
          <a:ln w="31750">
            <a:solidFill>
              <a:schemeClr val="accent1">
                <a:lumMod val="50000"/>
              </a:schemeClr>
            </a:solidFill>
          </a:ln>
        </p:spPr>
        <p:txBody>
          <a:bodyPr wrap="square" rtlCol="0">
            <a:spAutoFit/>
          </a:bodyPr>
          <a:lstStyle/>
          <a:p>
            <a:r>
              <a:rPr lang="en-US" sz="2700" dirty="0" smtClean="0">
                <a:solidFill>
                  <a:prstClr val="white"/>
                </a:solidFill>
                <a:latin typeface="Cambria" panose="02040503050406030204" pitchFamily="18" charset="0"/>
                <a:ea typeface="Cambria" panose="02040503050406030204" pitchFamily="18" charset="0"/>
              </a:rPr>
              <a:t>I’m pretty sure that I want to be a teacher one day, but I can’t decide between elementary school and high school.  In elementary school the kids would be little and cute, but in high school they would be interested in subjects like algebra that I would like to teach.  Either way, I’d be helping kids, and similar to teaching high school,  I think teaching elementary school  would be an interesting job with something new happening every day.</a:t>
            </a:r>
            <a:endParaRPr lang="en-US" sz="2700" dirty="0">
              <a:solidFill>
                <a:prstClr val="black"/>
              </a:solidFill>
              <a:latin typeface="Cambria" panose="02040503050406030204" pitchFamily="18" charset="0"/>
              <a:ea typeface="Cambria" panose="02040503050406030204" pitchFamily="18" charset="0"/>
            </a:endParaRPr>
          </a:p>
        </p:txBody>
      </p:sp>
      <p:sp>
        <p:nvSpPr>
          <p:cNvPr id="6" name="TextBox 5"/>
          <p:cNvSpPr txBox="1"/>
          <p:nvPr/>
        </p:nvSpPr>
        <p:spPr>
          <a:xfrm>
            <a:off x="1592317" y="4931655"/>
            <a:ext cx="6487510" cy="1569660"/>
          </a:xfrm>
          <a:prstGeom prst="rect">
            <a:avLst/>
          </a:prstGeom>
          <a:solidFill>
            <a:srgbClr val="A2965C"/>
          </a:solidFill>
          <a:ln w="31750">
            <a:solidFill>
              <a:schemeClr val="accent1">
                <a:lumMod val="50000"/>
              </a:schemeClr>
            </a:solidFill>
          </a:ln>
        </p:spPr>
        <p:txBody>
          <a:bodyPr wrap="square" rtlCol="0">
            <a:spAutoFit/>
          </a:bodyPr>
          <a:lstStyle/>
          <a:p>
            <a:r>
              <a:rPr lang="en-US" sz="2400" dirty="0">
                <a:solidFill>
                  <a:prstClr val="black"/>
                </a:solidFill>
                <a:latin typeface="Segoe Print" panose="02000600000000000000" pitchFamily="2" charset="0"/>
                <a:ea typeface="Cambria" panose="02040503050406030204" pitchFamily="18" charset="0"/>
              </a:rPr>
              <a:t>What two things being compared?</a:t>
            </a:r>
          </a:p>
          <a:p>
            <a:endParaRPr lang="en-US" sz="2400" dirty="0">
              <a:solidFill>
                <a:prstClr val="black"/>
              </a:solidFill>
              <a:latin typeface="Segoe Print" panose="02000600000000000000" pitchFamily="2" charset="0"/>
              <a:ea typeface="Cambria" panose="02040503050406030204" pitchFamily="18" charset="0"/>
            </a:endParaRPr>
          </a:p>
          <a:p>
            <a:r>
              <a:rPr lang="en-US" sz="2400" dirty="0">
                <a:solidFill>
                  <a:prstClr val="black"/>
                </a:solidFill>
                <a:latin typeface="Segoe Print" panose="02000600000000000000" pitchFamily="2" charset="0"/>
                <a:ea typeface="Cambria" panose="02040503050406030204" pitchFamily="18" charset="0"/>
              </a:rPr>
              <a:t>What </a:t>
            </a:r>
            <a:r>
              <a:rPr lang="en-US" sz="2400" dirty="0" smtClean="0">
                <a:solidFill>
                  <a:prstClr val="black"/>
                </a:solidFill>
                <a:latin typeface="Segoe Print" panose="02000600000000000000" pitchFamily="2" charset="0"/>
                <a:ea typeface="Cambria" panose="02040503050406030204" pitchFamily="18" charset="0"/>
              </a:rPr>
              <a:t>similarities </a:t>
            </a:r>
            <a:r>
              <a:rPr lang="en-US" sz="2400" dirty="0">
                <a:solidFill>
                  <a:prstClr val="black"/>
                </a:solidFill>
                <a:latin typeface="Segoe Print" panose="02000600000000000000" pitchFamily="2" charset="0"/>
                <a:ea typeface="Cambria" panose="02040503050406030204" pitchFamily="18" charset="0"/>
              </a:rPr>
              <a:t>between the two did the </a:t>
            </a:r>
            <a:r>
              <a:rPr lang="en-US" sz="2400" dirty="0" smtClean="0">
                <a:solidFill>
                  <a:prstClr val="black"/>
                </a:solidFill>
                <a:latin typeface="Segoe Print" panose="02000600000000000000" pitchFamily="2" charset="0"/>
                <a:ea typeface="Cambria" panose="02040503050406030204" pitchFamily="18" charset="0"/>
              </a:rPr>
              <a:t>writer </a:t>
            </a:r>
            <a:r>
              <a:rPr lang="en-US" sz="2400" dirty="0">
                <a:solidFill>
                  <a:prstClr val="black"/>
                </a:solidFill>
                <a:latin typeface="Segoe Print" panose="02000600000000000000" pitchFamily="2" charset="0"/>
                <a:ea typeface="Cambria" panose="02040503050406030204" pitchFamily="18" charset="0"/>
              </a:rPr>
              <a:t>mention?</a:t>
            </a:r>
            <a:endParaRPr lang="en-US" sz="24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886500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6" name="TextBox 5"/>
          <p:cNvSpPr txBox="1"/>
          <p:nvPr/>
        </p:nvSpPr>
        <p:spPr>
          <a:xfrm>
            <a:off x="1219200" y="5068092"/>
            <a:ext cx="6860627" cy="1569660"/>
          </a:xfrm>
          <a:prstGeom prst="rect">
            <a:avLst/>
          </a:prstGeom>
          <a:solidFill>
            <a:srgbClr val="A2965C"/>
          </a:solidFill>
          <a:ln w="31750">
            <a:solidFill>
              <a:schemeClr val="accent1">
                <a:lumMod val="50000"/>
              </a:schemeClr>
            </a:solidFill>
          </a:ln>
        </p:spPr>
        <p:txBody>
          <a:bodyPr wrap="square" rtlCol="0">
            <a:spAutoFit/>
          </a:bodyPr>
          <a:lstStyle/>
          <a:p>
            <a:r>
              <a:rPr lang="en-US" sz="2400" dirty="0" smtClean="0">
                <a:solidFill>
                  <a:prstClr val="black"/>
                </a:solidFill>
                <a:latin typeface="Segoe Print" panose="02000600000000000000" pitchFamily="2" charset="0"/>
                <a:ea typeface="Cambria" panose="02040503050406030204" pitchFamily="18" charset="0"/>
              </a:rPr>
              <a:t>Teaching elementary school and teaching high school are being compared.</a:t>
            </a:r>
            <a:endParaRPr lang="en-US" sz="2400" dirty="0">
              <a:solidFill>
                <a:prstClr val="black"/>
              </a:solidFill>
              <a:latin typeface="Segoe Print" panose="02000600000000000000" pitchFamily="2" charset="0"/>
              <a:ea typeface="Cambria" panose="02040503050406030204" pitchFamily="18" charset="0"/>
            </a:endParaRPr>
          </a:p>
          <a:p>
            <a:r>
              <a:rPr lang="en-US" sz="2400" dirty="0" smtClean="0">
                <a:solidFill>
                  <a:prstClr val="black"/>
                </a:solidFill>
                <a:latin typeface="Segoe Print" panose="02000600000000000000" pitchFamily="2" charset="0"/>
                <a:ea typeface="Cambria" panose="02040503050406030204" pitchFamily="18" charset="0"/>
              </a:rPr>
              <a:t>Similarities: helping kids, interesting jobs, something new every day</a:t>
            </a:r>
            <a:endParaRPr lang="en-US" sz="2400" dirty="0">
              <a:solidFill>
                <a:prstClr val="black"/>
              </a:solidFill>
              <a:latin typeface="Cambria" panose="02040503050406030204" pitchFamily="18" charset="0"/>
              <a:ea typeface="Cambria" panose="02040503050406030204" pitchFamily="18" charset="0"/>
            </a:endParaRPr>
          </a:p>
        </p:txBody>
      </p:sp>
      <p:sp>
        <p:nvSpPr>
          <p:cNvPr id="8" name="TextBox 7"/>
          <p:cNvSpPr txBox="1"/>
          <p:nvPr/>
        </p:nvSpPr>
        <p:spPr>
          <a:xfrm>
            <a:off x="304800" y="216288"/>
            <a:ext cx="6553200" cy="4662815"/>
          </a:xfrm>
          <a:prstGeom prst="rect">
            <a:avLst/>
          </a:prstGeom>
          <a:solidFill>
            <a:schemeClr val="tx1"/>
          </a:solidFill>
          <a:ln w="31750">
            <a:solidFill>
              <a:schemeClr val="accent1">
                <a:lumMod val="50000"/>
              </a:schemeClr>
            </a:solidFill>
          </a:ln>
        </p:spPr>
        <p:txBody>
          <a:bodyPr wrap="square" rtlCol="0">
            <a:spAutoFit/>
          </a:bodyPr>
          <a:lstStyle/>
          <a:p>
            <a:r>
              <a:rPr lang="en-US" sz="2700" dirty="0" smtClean="0">
                <a:solidFill>
                  <a:prstClr val="white"/>
                </a:solidFill>
                <a:latin typeface="Cambria" panose="02040503050406030204" pitchFamily="18" charset="0"/>
                <a:ea typeface="Cambria" panose="02040503050406030204" pitchFamily="18" charset="0"/>
              </a:rPr>
              <a:t>I’m pretty sure that I want to be a teacher one day, but I can’t decide between elementary school and high school.  In elementary school the kids would be little and cute, but in high school they would be interested in subjects like algebra that I would like to teach.  Either way, I’d be helping kids, and similar to teaching high school,  I think teaching elementary school  would be an interesting job with something new happening every day.</a:t>
            </a:r>
            <a:endParaRPr lang="en-US" sz="27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388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Content Placeholder 2"/>
          <p:cNvSpPr txBox="1">
            <a:spLocks/>
          </p:cNvSpPr>
          <p:nvPr/>
        </p:nvSpPr>
        <p:spPr>
          <a:xfrm>
            <a:off x="3944636" y="914400"/>
            <a:ext cx="4841273" cy="43053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smtClean="0">
                <a:latin typeface="Cambria" panose="02040503050406030204" pitchFamily="18" charset="0"/>
                <a:ea typeface="Cambria" panose="02040503050406030204" pitchFamily="18" charset="0"/>
              </a:rPr>
              <a:t>Can you find both the similarities  and the differences between the two things that are being compared in the following passages?</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115329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7" name="TextBox 6"/>
          <p:cNvSpPr txBox="1"/>
          <p:nvPr/>
        </p:nvSpPr>
        <p:spPr>
          <a:xfrm>
            <a:off x="327007" y="381000"/>
            <a:ext cx="8435993" cy="2492990"/>
          </a:xfrm>
          <a:prstGeom prst="rect">
            <a:avLst/>
          </a:prstGeom>
          <a:solidFill>
            <a:schemeClr val="tx1"/>
          </a:solidFill>
          <a:ln w="31750">
            <a:solidFill>
              <a:schemeClr val="accent1">
                <a:lumMod val="50000"/>
              </a:schemeClr>
            </a:solidFill>
          </a:ln>
        </p:spPr>
        <p:txBody>
          <a:bodyPr wrap="square" rtlCol="0">
            <a:spAutoFit/>
          </a:bodyPr>
          <a:lstStyle/>
          <a:p>
            <a:r>
              <a:rPr lang="en-US" sz="2600" dirty="0" smtClean="0">
                <a:solidFill>
                  <a:prstClr val="white"/>
                </a:solidFill>
                <a:latin typeface="Cambria" panose="02040503050406030204" pitchFamily="18" charset="0"/>
                <a:ea typeface="Cambria" panose="02040503050406030204" pitchFamily="18" charset="0"/>
              </a:rPr>
              <a:t>Roger and Myra were both in fifth grade, and both had just been assigned their first research project of the year.  There were a lot of detailed directions, and it sounded like a BIG project.  Roger </a:t>
            </a:r>
            <a:r>
              <a:rPr lang="en-US" sz="2600" dirty="0">
                <a:solidFill>
                  <a:prstClr val="white"/>
                </a:solidFill>
                <a:latin typeface="Cambria" panose="02040503050406030204" pitchFamily="18" charset="0"/>
                <a:ea typeface="Cambria" panose="02040503050406030204" pitchFamily="18" charset="0"/>
              </a:rPr>
              <a:t>s</a:t>
            </a:r>
            <a:r>
              <a:rPr lang="en-US" sz="2600" dirty="0" smtClean="0">
                <a:solidFill>
                  <a:prstClr val="white"/>
                </a:solidFill>
                <a:latin typeface="Cambria" panose="02040503050406030204" pitchFamily="18" charset="0"/>
                <a:ea typeface="Cambria" panose="02040503050406030204" pitchFamily="18" charset="0"/>
              </a:rPr>
              <a:t>aid he wasn’t worried, but he did look a little confused.  Myra, on the other hand, looked positively petrified.</a:t>
            </a:r>
            <a:endParaRPr lang="en-US" sz="2600" dirty="0">
              <a:solidFill>
                <a:prstClr val="black"/>
              </a:solidFill>
              <a:latin typeface="Cambria" panose="02040503050406030204" pitchFamily="18" charset="0"/>
              <a:ea typeface="Cambria" panose="02040503050406030204" pitchFamily="18" charset="0"/>
            </a:endParaRPr>
          </a:p>
        </p:txBody>
      </p:sp>
      <p:sp>
        <p:nvSpPr>
          <p:cNvPr id="6" name="TextBox 5"/>
          <p:cNvSpPr txBox="1"/>
          <p:nvPr/>
        </p:nvSpPr>
        <p:spPr>
          <a:xfrm>
            <a:off x="304800" y="4437150"/>
            <a:ext cx="8610600" cy="2308324"/>
          </a:xfrm>
          <a:prstGeom prst="rect">
            <a:avLst/>
          </a:prstGeom>
          <a:solidFill>
            <a:srgbClr val="A2965C"/>
          </a:solidFill>
          <a:ln w="31750">
            <a:solidFill>
              <a:schemeClr val="accent1">
                <a:lumMod val="50000"/>
              </a:schemeClr>
            </a:solidFill>
          </a:ln>
        </p:spPr>
        <p:txBody>
          <a:bodyPr wrap="square" rtlCol="0">
            <a:spAutoFit/>
          </a:bodyPr>
          <a:lstStyle/>
          <a:p>
            <a:r>
              <a:rPr lang="en-US" sz="2400" dirty="0">
                <a:solidFill>
                  <a:prstClr val="black"/>
                </a:solidFill>
                <a:latin typeface="Segoe Print" panose="02000600000000000000" pitchFamily="2" charset="0"/>
                <a:ea typeface="Cambria" panose="02040503050406030204" pitchFamily="18" charset="0"/>
              </a:rPr>
              <a:t>What two things being compared?</a:t>
            </a:r>
          </a:p>
          <a:p>
            <a:endParaRPr lang="en-US" sz="2400" dirty="0">
              <a:solidFill>
                <a:prstClr val="black"/>
              </a:solidFill>
              <a:latin typeface="Segoe Print" panose="02000600000000000000" pitchFamily="2" charset="0"/>
              <a:ea typeface="Cambria" panose="02040503050406030204" pitchFamily="18" charset="0"/>
            </a:endParaRPr>
          </a:p>
          <a:p>
            <a:r>
              <a:rPr lang="en-US" sz="2400" dirty="0" smtClean="0">
                <a:solidFill>
                  <a:prstClr val="black"/>
                </a:solidFill>
                <a:latin typeface="Segoe Print" panose="02000600000000000000" pitchFamily="2" charset="0"/>
                <a:ea typeface="Cambria" panose="02040503050406030204" pitchFamily="18" charset="0"/>
              </a:rPr>
              <a:t>What differences and/or similarities were mentioned?</a:t>
            </a:r>
          </a:p>
          <a:p>
            <a:endParaRPr lang="en-US" sz="2400" dirty="0">
              <a:solidFill>
                <a:prstClr val="black"/>
              </a:solidFill>
              <a:latin typeface="Segoe Print" panose="02000600000000000000" pitchFamily="2" charset="0"/>
              <a:ea typeface="Cambria" panose="02040503050406030204" pitchFamily="18" charset="0"/>
            </a:endParaRPr>
          </a:p>
          <a:p>
            <a:r>
              <a:rPr lang="en-US" sz="2400" dirty="0" smtClean="0">
                <a:solidFill>
                  <a:prstClr val="black"/>
                </a:solidFill>
                <a:latin typeface="Segoe Print" panose="02000600000000000000" pitchFamily="2" charset="0"/>
                <a:ea typeface="Cambria" panose="02040503050406030204" pitchFamily="18" charset="0"/>
              </a:rPr>
              <a:t>Would you say these two things are more different or more similar? Explain your answer.</a:t>
            </a:r>
            <a:endParaRPr lang="en-US" sz="28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6109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4" name="TextBox 3"/>
          <p:cNvSpPr txBox="1"/>
          <p:nvPr/>
        </p:nvSpPr>
        <p:spPr>
          <a:xfrm>
            <a:off x="457200" y="304800"/>
            <a:ext cx="8382000" cy="1015663"/>
          </a:xfrm>
          <a:prstGeom prst="rect">
            <a:avLst/>
          </a:prstGeom>
          <a:noFill/>
        </p:spPr>
        <p:txBody>
          <a:bodyPr wrap="square" rtlCol="0">
            <a:spAutoFit/>
          </a:bodyPr>
          <a:lstStyle/>
          <a:p>
            <a:r>
              <a:rPr lang="en-US" sz="6000" b="1" dirty="0" smtClean="0">
                <a:latin typeface="Cambria" panose="02040503050406030204" pitchFamily="18" charset="0"/>
                <a:ea typeface="Cambria" panose="02040503050406030204" pitchFamily="18" charset="0"/>
              </a:rPr>
              <a:t>Compare and Contrast</a:t>
            </a:r>
            <a:endParaRPr lang="en-US" sz="6000" b="1" dirty="0">
              <a:latin typeface="Cambria" panose="02040503050406030204" pitchFamily="18" charset="0"/>
              <a:ea typeface="Cambria" panose="02040503050406030204" pitchFamily="18" charset="0"/>
            </a:endParaRPr>
          </a:p>
        </p:txBody>
      </p:sp>
      <p:sp>
        <p:nvSpPr>
          <p:cNvPr id="8" name="Content Placeholder 2"/>
          <p:cNvSpPr txBox="1">
            <a:spLocks/>
          </p:cNvSpPr>
          <p:nvPr/>
        </p:nvSpPr>
        <p:spPr>
          <a:xfrm>
            <a:off x="838200" y="1371600"/>
            <a:ext cx="7467600" cy="37037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    </a:t>
            </a:r>
          </a:p>
          <a:p>
            <a:pPr algn="ctr">
              <a:buFont typeface="Wingdings" panose="05000000000000000000" pitchFamily="2" charset="2"/>
              <a:buChar char="v"/>
            </a:pPr>
            <a:r>
              <a:rPr lang="en-US" b="1" dirty="0" smtClean="0"/>
              <a:t> </a:t>
            </a:r>
            <a:r>
              <a:rPr lang="en-US" b="1" dirty="0" smtClean="0">
                <a:latin typeface="Cambria" panose="02040503050406030204" pitchFamily="18" charset="0"/>
                <a:ea typeface="Cambria" panose="02040503050406030204" pitchFamily="18" charset="0"/>
              </a:rPr>
              <a:t>Compare </a:t>
            </a:r>
            <a:r>
              <a:rPr lang="en-US" dirty="0" smtClean="0">
                <a:latin typeface="Cambria" panose="02040503050406030204" pitchFamily="18" charset="0"/>
                <a:ea typeface="Cambria" panose="02040503050406030204" pitchFamily="18" charset="0"/>
              </a:rPr>
              <a:t>means to tell how two things are the same.</a:t>
            </a:r>
            <a:endParaRPr lang="en-US" b="1" dirty="0" smtClean="0">
              <a:latin typeface="Cambria" panose="02040503050406030204" pitchFamily="18" charset="0"/>
              <a:ea typeface="Cambria" panose="02040503050406030204" pitchFamily="18" charset="0"/>
            </a:endParaRPr>
          </a:p>
          <a:p>
            <a:pPr algn="ctr">
              <a:buFont typeface="Wingdings" panose="05000000000000000000" pitchFamily="2" charset="2"/>
              <a:buChar char="v"/>
            </a:pPr>
            <a:r>
              <a:rPr lang="en-US" b="1" dirty="0" smtClean="0">
                <a:latin typeface="Cambria" panose="02040503050406030204" pitchFamily="18" charset="0"/>
                <a:ea typeface="Cambria" panose="02040503050406030204" pitchFamily="18" charset="0"/>
              </a:rPr>
              <a:t>Contrast </a:t>
            </a:r>
            <a:r>
              <a:rPr lang="en-US" dirty="0" smtClean="0">
                <a:latin typeface="Cambria" panose="02040503050406030204" pitchFamily="18" charset="0"/>
                <a:ea typeface="Cambria" panose="02040503050406030204" pitchFamily="18" charset="0"/>
              </a:rPr>
              <a:t>means to tell how two things are different.</a:t>
            </a:r>
          </a:p>
          <a:p>
            <a:pPr marL="0" indent="0" algn="ctr">
              <a:buNone/>
            </a:pPr>
            <a:r>
              <a:rPr lang="en-US" dirty="0" smtClean="0">
                <a:latin typeface="Cambria" panose="02040503050406030204" pitchFamily="18" charset="0"/>
                <a:ea typeface="Cambria" panose="02040503050406030204" pitchFamily="18" charset="0"/>
              </a:rPr>
              <a:t>The expression </a:t>
            </a:r>
            <a:r>
              <a:rPr lang="en-US" b="1" dirty="0" smtClean="0">
                <a:latin typeface="Cambria" panose="02040503050406030204" pitchFamily="18" charset="0"/>
                <a:ea typeface="Cambria" panose="02040503050406030204" pitchFamily="18" charset="0"/>
              </a:rPr>
              <a:t>compare and contrast </a:t>
            </a:r>
            <a:r>
              <a:rPr lang="en-US" dirty="0" smtClean="0">
                <a:latin typeface="Cambria" panose="02040503050406030204" pitchFamily="18" charset="0"/>
                <a:ea typeface="Cambria" panose="02040503050406030204" pitchFamily="18" charset="0"/>
              </a:rPr>
              <a:t>means to tell both the similarities and the </a:t>
            </a:r>
            <a:r>
              <a:rPr lang="en-US" dirty="0">
                <a:latin typeface="Cambria" panose="02040503050406030204" pitchFamily="18" charset="0"/>
                <a:ea typeface="Cambria" panose="02040503050406030204" pitchFamily="18" charset="0"/>
              </a:rPr>
              <a:t>d</a:t>
            </a:r>
            <a:r>
              <a:rPr lang="en-US" dirty="0" smtClean="0">
                <a:latin typeface="Cambria" panose="02040503050406030204" pitchFamily="18" charset="0"/>
                <a:ea typeface="Cambria" panose="02040503050406030204" pitchFamily="18" charset="0"/>
              </a:rPr>
              <a:t>ifferences.</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784533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7" name="TextBox 6"/>
          <p:cNvSpPr txBox="1"/>
          <p:nvPr/>
        </p:nvSpPr>
        <p:spPr>
          <a:xfrm>
            <a:off x="327007" y="381000"/>
            <a:ext cx="8435993" cy="2492990"/>
          </a:xfrm>
          <a:prstGeom prst="rect">
            <a:avLst/>
          </a:prstGeom>
          <a:solidFill>
            <a:schemeClr val="tx1"/>
          </a:solidFill>
          <a:ln w="31750">
            <a:solidFill>
              <a:schemeClr val="accent1">
                <a:lumMod val="50000"/>
              </a:schemeClr>
            </a:solidFill>
          </a:ln>
        </p:spPr>
        <p:txBody>
          <a:bodyPr wrap="square" rtlCol="0">
            <a:spAutoFit/>
          </a:bodyPr>
          <a:lstStyle/>
          <a:p>
            <a:r>
              <a:rPr lang="en-US" sz="2600" dirty="0" smtClean="0">
                <a:solidFill>
                  <a:prstClr val="white"/>
                </a:solidFill>
                <a:latin typeface="Cambria" panose="02040503050406030204" pitchFamily="18" charset="0"/>
                <a:ea typeface="Cambria" panose="02040503050406030204" pitchFamily="18" charset="0"/>
              </a:rPr>
              <a:t>Roger and Myra were both in fifth grade, and both had just been assigned their first research project of the year.  There were a lot of detailed directions, and it sounded like a BIG project.  Roger </a:t>
            </a:r>
            <a:r>
              <a:rPr lang="en-US" sz="2600" dirty="0">
                <a:solidFill>
                  <a:prstClr val="white"/>
                </a:solidFill>
                <a:latin typeface="Cambria" panose="02040503050406030204" pitchFamily="18" charset="0"/>
                <a:ea typeface="Cambria" panose="02040503050406030204" pitchFamily="18" charset="0"/>
              </a:rPr>
              <a:t>s</a:t>
            </a:r>
            <a:r>
              <a:rPr lang="en-US" sz="2600" dirty="0" smtClean="0">
                <a:solidFill>
                  <a:prstClr val="white"/>
                </a:solidFill>
                <a:latin typeface="Cambria" panose="02040503050406030204" pitchFamily="18" charset="0"/>
                <a:ea typeface="Cambria" panose="02040503050406030204" pitchFamily="18" charset="0"/>
              </a:rPr>
              <a:t>aid he wasn’t worried, but he did look a little confused.  Myra, on the other hand, looked positively petrified.</a:t>
            </a:r>
            <a:endParaRPr lang="en-US" sz="2600" dirty="0">
              <a:solidFill>
                <a:prstClr val="black"/>
              </a:solidFill>
              <a:latin typeface="Cambria" panose="02040503050406030204" pitchFamily="18" charset="0"/>
              <a:ea typeface="Cambria" panose="02040503050406030204" pitchFamily="18" charset="0"/>
            </a:endParaRPr>
          </a:p>
        </p:txBody>
      </p:sp>
      <p:sp>
        <p:nvSpPr>
          <p:cNvPr id="6" name="TextBox 5"/>
          <p:cNvSpPr txBox="1"/>
          <p:nvPr/>
        </p:nvSpPr>
        <p:spPr>
          <a:xfrm>
            <a:off x="340145" y="4578752"/>
            <a:ext cx="8610600" cy="2123658"/>
          </a:xfrm>
          <a:prstGeom prst="rect">
            <a:avLst/>
          </a:prstGeom>
          <a:solidFill>
            <a:srgbClr val="A2965C"/>
          </a:solidFill>
          <a:ln w="31750">
            <a:solidFill>
              <a:schemeClr val="accent1">
                <a:lumMod val="50000"/>
              </a:schemeClr>
            </a:solidFill>
          </a:ln>
        </p:spPr>
        <p:txBody>
          <a:bodyPr wrap="square" rtlCol="0">
            <a:spAutoFit/>
          </a:bodyPr>
          <a:lstStyle/>
          <a:p>
            <a:r>
              <a:rPr lang="en-US" sz="2200" dirty="0" smtClean="0">
                <a:solidFill>
                  <a:prstClr val="black"/>
                </a:solidFill>
                <a:latin typeface="Segoe Print" panose="02000600000000000000" pitchFamily="2" charset="0"/>
                <a:ea typeface="Cambria" panose="02040503050406030204" pitchFamily="18" charset="0"/>
              </a:rPr>
              <a:t>Roger and Myra are being compared as they react to a big assignment.</a:t>
            </a:r>
            <a:endParaRPr lang="en-US" sz="2200" dirty="0">
              <a:solidFill>
                <a:prstClr val="black"/>
              </a:solidFill>
              <a:latin typeface="Segoe Print" panose="02000600000000000000" pitchFamily="2" charset="0"/>
              <a:ea typeface="Cambria" panose="02040503050406030204" pitchFamily="18" charset="0"/>
            </a:endParaRPr>
          </a:p>
          <a:p>
            <a:r>
              <a:rPr lang="en-US" sz="2200" dirty="0" smtClean="0">
                <a:solidFill>
                  <a:prstClr val="black"/>
                </a:solidFill>
                <a:latin typeface="Segoe Print" panose="02000600000000000000" pitchFamily="2" charset="0"/>
                <a:ea typeface="Cambria" panose="02040503050406030204" pitchFamily="18" charset="0"/>
              </a:rPr>
              <a:t>Similarities: both are fifth graders, both were assigned a big research project</a:t>
            </a:r>
          </a:p>
          <a:p>
            <a:r>
              <a:rPr lang="en-US" sz="2200" dirty="0" smtClean="0">
                <a:solidFill>
                  <a:prstClr val="black"/>
                </a:solidFill>
                <a:latin typeface="Segoe Print" panose="02000600000000000000" pitchFamily="2" charset="0"/>
                <a:ea typeface="Cambria" panose="02040503050406030204" pitchFamily="18" charset="0"/>
              </a:rPr>
              <a:t>Differences:  Roger - a little confused but not worried, Myra - scared</a:t>
            </a:r>
            <a:endParaRPr lang="en-US" sz="22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111320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7" name="TextBox 6"/>
          <p:cNvSpPr txBox="1"/>
          <p:nvPr/>
        </p:nvSpPr>
        <p:spPr>
          <a:xfrm>
            <a:off x="346586" y="304800"/>
            <a:ext cx="8416413" cy="2492990"/>
          </a:xfrm>
          <a:prstGeom prst="rect">
            <a:avLst/>
          </a:prstGeom>
          <a:solidFill>
            <a:schemeClr val="tx1"/>
          </a:solidFill>
          <a:ln w="31750">
            <a:solidFill>
              <a:schemeClr val="accent1">
                <a:lumMod val="50000"/>
              </a:schemeClr>
            </a:solidFill>
          </a:ln>
        </p:spPr>
        <p:txBody>
          <a:bodyPr wrap="square" rtlCol="0">
            <a:spAutoFit/>
          </a:bodyPr>
          <a:lstStyle/>
          <a:p>
            <a:r>
              <a:rPr lang="en-US" sz="2600" dirty="0" smtClean="0">
                <a:solidFill>
                  <a:prstClr val="white"/>
                </a:solidFill>
                <a:latin typeface="Cambria" panose="02040503050406030204" pitchFamily="18" charset="0"/>
                <a:ea typeface="Cambria" panose="02040503050406030204" pitchFamily="18" charset="0"/>
              </a:rPr>
              <a:t>My grandmothers are two of my favorite people in the world, but they are very different!  Granny Jones is a homebody, and she loves to work on projects and do small repairs around the house.  Grandma Smith, on the other hand, is on the go.  She loves to visit new places and is always planning a new road trip.</a:t>
            </a:r>
            <a:endParaRPr lang="en-US" sz="2600" dirty="0">
              <a:solidFill>
                <a:prstClr val="black"/>
              </a:solidFill>
              <a:latin typeface="Cambria" panose="02040503050406030204" pitchFamily="18" charset="0"/>
              <a:ea typeface="Cambria" panose="02040503050406030204" pitchFamily="18" charset="0"/>
            </a:endParaRPr>
          </a:p>
        </p:txBody>
      </p:sp>
      <p:sp>
        <p:nvSpPr>
          <p:cNvPr id="5" name="TextBox 4"/>
          <p:cNvSpPr txBox="1"/>
          <p:nvPr/>
        </p:nvSpPr>
        <p:spPr>
          <a:xfrm>
            <a:off x="304800" y="4437150"/>
            <a:ext cx="8610600" cy="2308324"/>
          </a:xfrm>
          <a:prstGeom prst="rect">
            <a:avLst/>
          </a:prstGeom>
          <a:solidFill>
            <a:srgbClr val="A2965C"/>
          </a:solidFill>
          <a:ln w="31750">
            <a:solidFill>
              <a:schemeClr val="accent1">
                <a:lumMod val="50000"/>
              </a:schemeClr>
            </a:solidFill>
          </a:ln>
        </p:spPr>
        <p:txBody>
          <a:bodyPr wrap="square" rtlCol="0">
            <a:spAutoFit/>
          </a:bodyPr>
          <a:lstStyle/>
          <a:p>
            <a:r>
              <a:rPr lang="en-US" sz="2400" dirty="0">
                <a:solidFill>
                  <a:prstClr val="black"/>
                </a:solidFill>
                <a:latin typeface="Segoe Print" panose="02000600000000000000" pitchFamily="2" charset="0"/>
                <a:ea typeface="Cambria" panose="02040503050406030204" pitchFamily="18" charset="0"/>
              </a:rPr>
              <a:t>What two things being compared?</a:t>
            </a:r>
          </a:p>
          <a:p>
            <a:endParaRPr lang="en-US" sz="2400" dirty="0">
              <a:solidFill>
                <a:prstClr val="black"/>
              </a:solidFill>
              <a:latin typeface="Segoe Print" panose="02000600000000000000" pitchFamily="2" charset="0"/>
              <a:ea typeface="Cambria" panose="02040503050406030204" pitchFamily="18" charset="0"/>
            </a:endParaRPr>
          </a:p>
          <a:p>
            <a:r>
              <a:rPr lang="en-US" sz="2400" dirty="0" smtClean="0">
                <a:solidFill>
                  <a:prstClr val="black"/>
                </a:solidFill>
                <a:latin typeface="Segoe Print" panose="02000600000000000000" pitchFamily="2" charset="0"/>
                <a:ea typeface="Cambria" panose="02040503050406030204" pitchFamily="18" charset="0"/>
              </a:rPr>
              <a:t>What differences and/or similarities were mentioned?</a:t>
            </a:r>
          </a:p>
          <a:p>
            <a:endParaRPr lang="en-US" sz="2400" dirty="0">
              <a:solidFill>
                <a:prstClr val="black"/>
              </a:solidFill>
              <a:latin typeface="Segoe Print" panose="02000600000000000000" pitchFamily="2" charset="0"/>
              <a:ea typeface="Cambria" panose="02040503050406030204" pitchFamily="18" charset="0"/>
            </a:endParaRPr>
          </a:p>
          <a:p>
            <a:r>
              <a:rPr lang="en-US" sz="2400" dirty="0" smtClean="0">
                <a:solidFill>
                  <a:prstClr val="black"/>
                </a:solidFill>
                <a:latin typeface="Segoe Print" panose="02000600000000000000" pitchFamily="2" charset="0"/>
                <a:ea typeface="Cambria" panose="02040503050406030204" pitchFamily="18" charset="0"/>
              </a:rPr>
              <a:t>Would you say these two things are more different or more similar? Explain your answer.</a:t>
            </a:r>
            <a:endParaRPr lang="en-US" sz="28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496390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7" name="TextBox 6"/>
          <p:cNvSpPr txBox="1"/>
          <p:nvPr/>
        </p:nvSpPr>
        <p:spPr>
          <a:xfrm>
            <a:off x="346586" y="304800"/>
            <a:ext cx="8416413" cy="2492990"/>
          </a:xfrm>
          <a:prstGeom prst="rect">
            <a:avLst/>
          </a:prstGeom>
          <a:solidFill>
            <a:schemeClr val="tx1"/>
          </a:solidFill>
          <a:ln w="31750">
            <a:solidFill>
              <a:schemeClr val="accent1">
                <a:lumMod val="50000"/>
              </a:schemeClr>
            </a:solidFill>
          </a:ln>
        </p:spPr>
        <p:txBody>
          <a:bodyPr wrap="square" rtlCol="0">
            <a:spAutoFit/>
          </a:bodyPr>
          <a:lstStyle/>
          <a:p>
            <a:r>
              <a:rPr lang="en-US" sz="2600" dirty="0" smtClean="0">
                <a:solidFill>
                  <a:prstClr val="white"/>
                </a:solidFill>
                <a:latin typeface="Cambria" panose="02040503050406030204" pitchFamily="18" charset="0"/>
                <a:ea typeface="Cambria" panose="02040503050406030204" pitchFamily="18" charset="0"/>
              </a:rPr>
              <a:t>My grandmothers are two of my favorite people in the world, but they are very different!  Granny Jones is a homebody, and she loves to work on projects and do small repairs around the house.  Grandma Smith, on the other hand, is on the go.  She loves to visit new places and is always planning a new road trip.</a:t>
            </a:r>
            <a:endParaRPr lang="en-US" sz="2600" dirty="0">
              <a:solidFill>
                <a:prstClr val="black"/>
              </a:solidFill>
              <a:latin typeface="Cambria" panose="02040503050406030204" pitchFamily="18" charset="0"/>
              <a:ea typeface="Cambria" panose="02040503050406030204" pitchFamily="18" charset="0"/>
            </a:endParaRPr>
          </a:p>
        </p:txBody>
      </p:sp>
      <p:sp>
        <p:nvSpPr>
          <p:cNvPr id="5" name="TextBox 4"/>
          <p:cNvSpPr txBox="1"/>
          <p:nvPr/>
        </p:nvSpPr>
        <p:spPr>
          <a:xfrm>
            <a:off x="304800" y="4572000"/>
            <a:ext cx="8610600" cy="1938992"/>
          </a:xfrm>
          <a:prstGeom prst="rect">
            <a:avLst/>
          </a:prstGeom>
          <a:solidFill>
            <a:srgbClr val="A2965C"/>
          </a:solidFill>
          <a:ln w="31750">
            <a:solidFill>
              <a:schemeClr val="accent1">
                <a:lumMod val="50000"/>
              </a:schemeClr>
            </a:solidFill>
          </a:ln>
        </p:spPr>
        <p:txBody>
          <a:bodyPr wrap="square" rtlCol="0">
            <a:spAutoFit/>
          </a:bodyPr>
          <a:lstStyle/>
          <a:p>
            <a:r>
              <a:rPr lang="en-US" sz="2400" dirty="0" smtClean="0">
                <a:solidFill>
                  <a:prstClr val="black"/>
                </a:solidFill>
                <a:latin typeface="Segoe Print" panose="02000600000000000000" pitchFamily="2" charset="0"/>
                <a:ea typeface="Cambria" panose="02040503050406030204" pitchFamily="18" charset="0"/>
              </a:rPr>
              <a:t>Granny Jones and Grandma Smith are </a:t>
            </a:r>
            <a:r>
              <a:rPr lang="en-US" sz="2400" dirty="0">
                <a:solidFill>
                  <a:prstClr val="black"/>
                </a:solidFill>
                <a:latin typeface="Segoe Print" panose="02000600000000000000" pitchFamily="2" charset="0"/>
                <a:ea typeface="Cambria" panose="02040503050406030204" pitchFamily="18" charset="0"/>
              </a:rPr>
              <a:t>being </a:t>
            </a:r>
            <a:r>
              <a:rPr lang="en-US" sz="2400" dirty="0" smtClean="0">
                <a:solidFill>
                  <a:prstClr val="black"/>
                </a:solidFill>
                <a:latin typeface="Segoe Print" panose="02000600000000000000" pitchFamily="2" charset="0"/>
                <a:ea typeface="Cambria" panose="02040503050406030204" pitchFamily="18" charset="0"/>
              </a:rPr>
              <a:t>compared.</a:t>
            </a:r>
          </a:p>
          <a:p>
            <a:r>
              <a:rPr lang="en-US" sz="2400" dirty="0" smtClean="0">
                <a:solidFill>
                  <a:prstClr val="black"/>
                </a:solidFill>
                <a:latin typeface="Segoe Print" panose="02000600000000000000" pitchFamily="2" charset="0"/>
                <a:ea typeface="Cambria" panose="02040503050406030204" pitchFamily="18" charset="0"/>
              </a:rPr>
              <a:t>Similarities:  both grandmothers, both favorites</a:t>
            </a:r>
          </a:p>
          <a:p>
            <a:r>
              <a:rPr lang="en-US" sz="2400" dirty="0" smtClean="0">
                <a:solidFill>
                  <a:prstClr val="black"/>
                </a:solidFill>
                <a:latin typeface="Segoe Print" panose="02000600000000000000" pitchFamily="2" charset="0"/>
                <a:ea typeface="Cambria" panose="02040503050406030204" pitchFamily="18" charset="0"/>
              </a:rPr>
              <a:t>Differences:  Granny Jones likes to do things at home, Grandma Smith likes to travel</a:t>
            </a:r>
            <a:endParaRPr lang="en-US" sz="2400" dirty="0">
              <a:solidFill>
                <a:prstClr val="black"/>
              </a:solidFill>
              <a:latin typeface="Segoe Print" panose="02000600000000000000" pitchFamily="2" charset="0"/>
              <a:ea typeface="Cambria" panose="02040503050406030204" pitchFamily="18" charset="0"/>
            </a:endParaRPr>
          </a:p>
        </p:txBody>
      </p:sp>
    </p:spTree>
    <p:extLst>
      <p:ext uri="{BB962C8B-B14F-4D97-AF65-F5344CB8AC3E}">
        <p14:creationId xmlns:p14="http://schemas.microsoft.com/office/powerpoint/2010/main" val="494817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6" name="TextBox 5"/>
          <p:cNvSpPr txBox="1"/>
          <p:nvPr/>
        </p:nvSpPr>
        <p:spPr>
          <a:xfrm>
            <a:off x="304800" y="3291867"/>
            <a:ext cx="8547537" cy="707886"/>
          </a:xfrm>
          <a:prstGeom prst="rect">
            <a:avLst/>
          </a:prstGeom>
          <a:solidFill>
            <a:srgbClr val="A2965C"/>
          </a:solidFill>
          <a:ln w="31750">
            <a:solidFill>
              <a:schemeClr val="accent1">
                <a:lumMod val="50000"/>
              </a:schemeClr>
            </a:solidFill>
          </a:ln>
        </p:spPr>
        <p:txBody>
          <a:bodyPr wrap="square" rtlCol="0">
            <a:spAutoFit/>
          </a:bodyPr>
          <a:lstStyle/>
          <a:p>
            <a:pPr algn="ctr"/>
            <a:r>
              <a:rPr lang="en-US" sz="2000" dirty="0" smtClean="0">
                <a:solidFill>
                  <a:prstClr val="black"/>
                </a:solidFill>
                <a:latin typeface="Segoe Print" panose="02000600000000000000" pitchFamily="2" charset="0"/>
                <a:ea typeface="Cambria" panose="02040503050406030204" pitchFamily="18" charset="0"/>
              </a:rPr>
              <a:t>Complete a Venn Diagram like the one shown here to compare and contrast the two things being compared in this passage.</a:t>
            </a:r>
            <a:endParaRPr lang="en-US" sz="2000" dirty="0">
              <a:solidFill>
                <a:prstClr val="black"/>
              </a:solidFill>
              <a:latin typeface="Cambria" panose="02040503050406030204" pitchFamily="18" charset="0"/>
              <a:ea typeface="Cambria" panose="02040503050406030204" pitchFamily="18" charset="0"/>
            </a:endParaRPr>
          </a:p>
        </p:txBody>
      </p:sp>
      <p:grpSp>
        <p:nvGrpSpPr>
          <p:cNvPr id="3" name="Group 2"/>
          <p:cNvGrpSpPr/>
          <p:nvPr/>
        </p:nvGrpSpPr>
        <p:grpSpPr>
          <a:xfrm>
            <a:off x="4419600" y="4148950"/>
            <a:ext cx="4419600" cy="2599152"/>
            <a:chOff x="133350" y="2715518"/>
            <a:chExt cx="6667500" cy="3647182"/>
          </a:xfrm>
        </p:grpSpPr>
        <p:sp>
          <p:nvSpPr>
            <p:cNvPr id="9" name="Oval 8"/>
            <p:cNvSpPr/>
            <p:nvPr/>
          </p:nvSpPr>
          <p:spPr>
            <a:xfrm>
              <a:off x="133350" y="2734568"/>
              <a:ext cx="4114800" cy="36090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33350" y="2715518"/>
              <a:ext cx="6667500" cy="3647182"/>
              <a:chOff x="1295400" y="2677418"/>
              <a:chExt cx="6667500" cy="3647182"/>
            </a:xfrm>
          </p:grpSpPr>
          <p:sp>
            <p:nvSpPr>
              <p:cNvPr id="11" name="Oval 10"/>
              <p:cNvSpPr/>
              <p:nvPr/>
            </p:nvSpPr>
            <p:spPr>
              <a:xfrm>
                <a:off x="3810000" y="2696468"/>
                <a:ext cx="4152900" cy="36281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295400" y="2677418"/>
                <a:ext cx="4114800" cy="36090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TextBox 3"/>
          <p:cNvSpPr txBox="1"/>
          <p:nvPr/>
        </p:nvSpPr>
        <p:spPr>
          <a:xfrm>
            <a:off x="5227756" y="4282370"/>
            <a:ext cx="1057221" cy="369332"/>
          </a:xfrm>
          <a:prstGeom prst="rect">
            <a:avLst/>
          </a:prstGeom>
          <a:noFill/>
        </p:spPr>
        <p:txBody>
          <a:bodyPr wrap="square" rtlCol="0">
            <a:spAutoFit/>
          </a:bodyPr>
          <a:lstStyle/>
          <a:p>
            <a:r>
              <a:rPr lang="en-US" b="1" dirty="0" smtClean="0">
                <a:latin typeface="Cambria" panose="02040503050406030204" pitchFamily="18" charset="0"/>
                <a:ea typeface="Cambria" panose="02040503050406030204" pitchFamily="18" charset="0"/>
              </a:rPr>
              <a:t>Galileo</a:t>
            </a:r>
            <a:endParaRPr lang="en-US" b="1" dirty="0">
              <a:latin typeface="Cambria" panose="02040503050406030204" pitchFamily="18" charset="0"/>
              <a:ea typeface="Cambria" panose="02040503050406030204" pitchFamily="18" charset="0"/>
            </a:endParaRPr>
          </a:p>
        </p:txBody>
      </p:sp>
      <p:sp>
        <p:nvSpPr>
          <p:cNvPr id="18" name="TextBox 17"/>
          <p:cNvSpPr txBox="1"/>
          <p:nvPr/>
        </p:nvSpPr>
        <p:spPr>
          <a:xfrm>
            <a:off x="6738573" y="4274050"/>
            <a:ext cx="1702420" cy="369332"/>
          </a:xfrm>
          <a:prstGeom prst="rect">
            <a:avLst/>
          </a:prstGeom>
          <a:noFill/>
        </p:spPr>
        <p:txBody>
          <a:bodyPr wrap="square" rtlCol="0">
            <a:spAutoFit/>
          </a:bodyPr>
          <a:lstStyle/>
          <a:p>
            <a:r>
              <a:rPr lang="en-US" b="1" dirty="0" smtClean="0">
                <a:latin typeface="Cambria" panose="02040503050406030204" pitchFamily="18" charset="0"/>
                <a:ea typeface="Cambria" panose="02040503050406030204" pitchFamily="18" charset="0"/>
              </a:rPr>
              <a:t>Isaac Newton</a:t>
            </a:r>
            <a:endParaRPr lang="en-US" b="1" dirty="0">
              <a:latin typeface="Cambria" panose="02040503050406030204" pitchFamily="18" charset="0"/>
              <a:ea typeface="Cambria" panose="02040503050406030204" pitchFamily="18" charset="0"/>
            </a:endParaRPr>
          </a:p>
        </p:txBody>
      </p:sp>
      <p:sp>
        <p:nvSpPr>
          <p:cNvPr id="19" name="TextBox 18"/>
          <p:cNvSpPr txBox="1"/>
          <p:nvPr/>
        </p:nvSpPr>
        <p:spPr>
          <a:xfrm>
            <a:off x="6284977" y="4535228"/>
            <a:ext cx="685800" cy="369332"/>
          </a:xfrm>
          <a:prstGeom prst="rect">
            <a:avLst/>
          </a:prstGeom>
          <a:noFill/>
        </p:spPr>
        <p:txBody>
          <a:bodyPr wrap="square" rtlCol="0">
            <a:spAutoFit/>
          </a:bodyPr>
          <a:lstStyle/>
          <a:p>
            <a:r>
              <a:rPr lang="en-US" b="1" dirty="0" smtClean="0">
                <a:latin typeface="Cambria" panose="02040503050406030204" pitchFamily="18" charset="0"/>
                <a:ea typeface="Cambria" panose="02040503050406030204" pitchFamily="18" charset="0"/>
              </a:rPr>
              <a:t>Both</a:t>
            </a:r>
            <a:endParaRPr lang="en-US" b="1" dirty="0">
              <a:latin typeface="Cambria" panose="02040503050406030204" pitchFamily="18" charset="0"/>
              <a:ea typeface="Cambria" panose="02040503050406030204" pitchFamily="18" charset="0"/>
            </a:endParaRPr>
          </a:p>
        </p:txBody>
      </p:sp>
      <p:sp>
        <p:nvSpPr>
          <p:cNvPr id="14" name="TextBox 13"/>
          <p:cNvSpPr txBox="1"/>
          <p:nvPr/>
        </p:nvSpPr>
        <p:spPr>
          <a:xfrm>
            <a:off x="291662" y="229729"/>
            <a:ext cx="8124879" cy="2893100"/>
          </a:xfrm>
          <a:prstGeom prst="rect">
            <a:avLst/>
          </a:prstGeom>
          <a:solidFill>
            <a:schemeClr val="tx1"/>
          </a:solidFill>
          <a:ln w="31750">
            <a:solidFill>
              <a:schemeClr val="accent1">
                <a:lumMod val="50000"/>
              </a:schemeClr>
            </a:solidFill>
          </a:ln>
        </p:spPr>
        <p:txBody>
          <a:bodyPr wrap="square" rtlCol="0">
            <a:spAutoFit/>
          </a:bodyPr>
          <a:lstStyle/>
          <a:p>
            <a:r>
              <a:rPr lang="en-US" sz="2600" dirty="0" smtClean="0">
                <a:solidFill>
                  <a:prstClr val="white"/>
                </a:solidFill>
                <a:latin typeface="Cambria" panose="02040503050406030204" pitchFamily="18" charset="0"/>
                <a:ea typeface="Cambria" panose="02040503050406030204" pitchFamily="18" charset="0"/>
              </a:rPr>
              <a:t>Galileo and Isaac Newton  were both famous scientists and mathematicians.  Galileo, an Italian astronomer born in 1564, is best known for developing telescopes and using them to make discoveries about space including several of Jupiter’s moons.  Newton, an English scientist born in 1643, is best known for his work in physics, especially his theory of gravity.</a:t>
            </a:r>
            <a:endParaRPr lang="en-US" sz="26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46627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grpSp>
        <p:nvGrpSpPr>
          <p:cNvPr id="3" name="Group 2"/>
          <p:cNvGrpSpPr/>
          <p:nvPr/>
        </p:nvGrpSpPr>
        <p:grpSpPr>
          <a:xfrm>
            <a:off x="3886200" y="4148950"/>
            <a:ext cx="4953000" cy="2599152"/>
            <a:chOff x="133350" y="2715518"/>
            <a:chExt cx="6667500" cy="3647182"/>
          </a:xfrm>
        </p:grpSpPr>
        <p:sp>
          <p:nvSpPr>
            <p:cNvPr id="9" name="Oval 8"/>
            <p:cNvSpPr/>
            <p:nvPr/>
          </p:nvSpPr>
          <p:spPr>
            <a:xfrm>
              <a:off x="133350" y="2734568"/>
              <a:ext cx="4114800" cy="36090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33350" y="2715518"/>
              <a:ext cx="6667500" cy="3647182"/>
              <a:chOff x="1295400" y="2677418"/>
              <a:chExt cx="6667500" cy="3647182"/>
            </a:xfrm>
          </p:grpSpPr>
          <p:sp>
            <p:nvSpPr>
              <p:cNvPr id="11" name="Oval 10"/>
              <p:cNvSpPr/>
              <p:nvPr/>
            </p:nvSpPr>
            <p:spPr>
              <a:xfrm>
                <a:off x="3810000" y="2696468"/>
                <a:ext cx="4152900" cy="36281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295400" y="2677418"/>
                <a:ext cx="4114800" cy="36090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TextBox 3"/>
          <p:cNvSpPr txBox="1"/>
          <p:nvPr/>
        </p:nvSpPr>
        <p:spPr>
          <a:xfrm>
            <a:off x="4885943" y="4283965"/>
            <a:ext cx="1057221" cy="369332"/>
          </a:xfrm>
          <a:prstGeom prst="rect">
            <a:avLst/>
          </a:prstGeom>
          <a:noFill/>
        </p:spPr>
        <p:txBody>
          <a:bodyPr wrap="square" rtlCol="0">
            <a:spAutoFit/>
          </a:bodyPr>
          <a:lstStyle/>
          <a:p>
            <a:r>
              <a:rPr lang="en-US" b="1" dirty="0" smtClean="0">
                <a:latin typeface="Cambria" panose="02040503050406030204" pitchFamily="18" charset="0"/>
                <a:ea typeface="Cambria" panose="02040503050406030204" pitchFamily="18" charset="0"/>
              </a:rPr>
              <a:t>Galileo</a:t>
            </a:r>
            <a:endParaRPr lang="en-US" b="1" dirty="0">
              <a:latin typeface="Cambria" panose="02040503050406030204" pitchFamily="18" charset="0"/>
              <a:ea typeface="Cambria" panose="02040503050406030204" pitchFamily="18" charset="0"/>
            </a:endParaRPr>
          </a:p>
        </p:txBody>
      </p:sp>
      <p:sp>
        <p:nvSpPr>
          <p:cNvPr id="18" name="TextBox 17"/>
          <p:cNvSpPr txBox="1"/>
          <p:nvPr/>
        </p:nvSpPr>
        <p:spPr>
          <a:xfrm>
            <a:off x="6553201" y="4274050"/>
            <a:ext cx="1692166" cy="369332"/>
          </a:xfrm>
          <a:prstGeom prst="rect">
            <a:avLst/>
          </a:prstGeom>
          <a:noFill/>
        </p:spPr>
        <p:txBody>
          <a:bodyPr wrap="square" rtlCol="0">
            <a:spAutoFit/>
          </a:bodyPr>
          <a:lstStyle/>
          <a:p>
            <a:r>
              <a:rPr lang="en-US" b="1" dirty="0" smtClean="0">
                <a:latin typeface="Cambria" panose="02040503050406030204" pitchFamily="18" charset="0"/>
                <a:ea typeface="Cambria" panose="02040503050406030204" pitchFamily="18" charset="0"/>
              </a:rPr>
              <a:t>Isaac Newton</a:t>
            </a:r>
            <a:endParaRPr lang="en-US" b="1" dirty="0">
              <a:latin typeface="Cambria" panose="02040503050406030204" pitchFamily="18" charset="0"/>
              <a:ea typeface="Cambria" panose="02040503050406030204" pitchFamily="18" charset="0"/>
            </a:endParaRPr>
          </a:p>
        </p:txBody>
      </p:sp>
      <p:sp>
        <p:nvSpPr>
          <p:cNvPr id="19" name="TextBox 18"/>
          <p:cNvSpPr txBox="1"/>
          <p:nvPr/>
        </p:nvSpPr>
        <p:spPr>
          <a:xfrm>
            <a:off x="5756366" y="4571372"/>
            <a:ext cx="1406434" cy="1600438"/>
          </a:xfrm>
          <a:prstGeom prst="rect">
            <a:avLst/>
          </a:prstGeom>
          <a:noFill/>
        </p:spPr>
        <p:txBody>
          <a:bodyPr wrap="square" rtlCol="0">
            <a:spAutoFit/>
          </a:bodyPr>
          <a:lstStyle/>
          <a:p>
            <a:r>
              <a:rPr lang="en-US" dirty="0" smtClean="0">
                <a:latin typeface="Cambria" panose="02040503050406030204" pitchFamily="18" charset="0"/>
                <a:ea typeface="Cambria" panose="02040503050406030204" pitchFamily="18" charset="0"/>
              </a:rPr>
              <a:t>      </a:t>
            </a:r>
            <a:r>
              <a:rPr lang="en-US" b="1" dirty="0" smtClean="0">
                <a:latin typeface="Cambria" panose="02040503050406030204" pitchFamily="18" charset="0"/>
                <a:ea typeface="Cambria" panose="02040503050406030204" pitchFamily="18" charset="0"/>
              </a:rPr>
              <a:t>Both</a:t>
            </a:r>
            <a:endParaRPr lang="en-US" b="1" dirty="0">
              <a:latin typeface="Cambria" panose="02040503050406030204" pitchFamily="18" charset="0"/>
              <a:ea typeface="Cambria" panose="02040503050406030204" pitchFamily="18" charset="0"/>
            </a:endParaRPr>
          </a:p>
          <a:p>
            <a:r>
              <a:rPr lang="en-US" sz="1600" dirty="0" smtClean="0">
                <a:latin typeface="Cambria" panose="02040503050406030204" pitchFamily="18" charset="0"/>
                <a:ea typeface="Cambria" panose="02040503050406030204" pitchFamily="18" charset="0"/>
              </a:rPr>
              <a:t>- Scientists</a:t>
            </a:r>
          </a:p>
          <a:p>
            <a:r>
              <a:rPr lang="en-US" sz="1600" dirty="0" smtClean="0">
                <a:latin typeface="Cambria" panose="02040503050406030204" pitchFamily="18" charset="0"/>
                <a:ea typeface="Cambria" panose="02040503050406030204" pitchFamily="18" charset="0"/>
              </a:rPr>
              <a:t>- Famous</a:t>
            </a:r>
          </a:p>
          <a:p>
            <a:r>
              <a:rPr lang="en-US" sz="1600" dirty="0" smtClean="0">
                <a:latin typeface="Cambria" panose="02040503050406030204" pitchFamily="18" charset="0"/>
                <a:ea typeface="Cambria" panose="02040503050406030204" pitchFamily="18" charset="0"/>
              </a:rPr>
              <a:t>- Made important discoveries</a:t>
            </a:r>
          </a:p>
        </p:txBody>
      </p:sp>
      <p:sp>
        <p:nvSpPr>
          <p:cNvPr id="14" name="TextBox 13"/>
          <p:cNvSpPr txBox="1"/>
          <p:nvPr/>
        </p:nvSpPr>
        <p:spPr>
          <a:xfrm>
            <a:off x="316114" y="228600"/>
            <a:ext cx="8124879" cy="2893100"/>
          </a:xfrm>
          <a:prstGeom prst="rect">
            <a:avLst/>
          </a:prstGeom>
          <a:solidFill>
            <a:schemeClr val="tx1"/>
          </a:solidFill>
          <a:ln w="31750">
            <a:solidFill>
              <a:schemeClr val="accent1">
                <a:lumMod val="50000"/>
              </a:schemeClr>
            </a:solidFill>
          </a:ln>
        </p:spPr>
        <p:txBody>
          <a:bodyPr wrap="square" rtlCol="0">
            <a:spAutoFit/>
          </a:bodyPr>
          <a:lstStyle/>
          <a:p>
            <a:r>
              <a:rPr lang="en-US" sz="2600" dirty="0" smtClean="0">
                <a:solidFill>
                  <a:prstClr val="white"/>
                </a:solidFill>
                <a:latin typeface="Cambria" panose="02040503050406030204" pitchFamily="18" charset="0"/>
                <a:ea typeface="Cambria" panose="02040503050406030204" pitchFamily="18" charset="0"/>
              </a:rPr>
              <a:t>Galileo and Isaac Newton  were both famous scientists and mathematicians.  Galileo, an Italian astronomer born in 1564, is best known for developing telescopes and using them to make discoveries about space including several of Jupiter’s moons.  Newton, an English scientist born in 1643, is best known for his work in physics, especially his theory of gravity.</a:t>
            </a:r>
            <a:endParaRPr lang="en-US" sz="2600" dirty="0">
              <a:solidFill>
                <a:prstClr val="black"/>
              </a:solidFill>
              <a:latin typeface="Cambria" panose="02040503050406030204" pitchFamily="18" charset="0"/>
              <a:ea typeface="Cambria" panose="02040503050406030204" pitchFamily="18" charset="0"/>
            </a:endParaRPr>
          </a:p>
        </p:txBody>
      </p:sp>
      <p:sp>
        <p:nvSpPr>
          <p:cNvPr id="15" name="TextBox 14"/>
          <p:cNvSpPr txBox="1"/>
          <p:nvPr/>
        </p:nvSpPr>
        <p:spPr>
          <a:xfrm>
            <a:off x="4126122" y="4696286"/>
            <a:ext cx="1817042" cy="1477328"/>
          </a:xfrm>
          <a:prstGeom prst="rect">
            <a:avLst/>
          </a:prstGeom>
          <a:noFill/>
        </p:spPr>
        <p:txBody>
          <a:bodyPr wrap="square" rtlCol="0">
            <a:spAutoFit/>
          </a:bodyPr>
          <a:lstStyle/>
          <a:p>
            <a:r>
              <a:rPr lang="en-US" dirty="0" smtClean="0">
                <a:latin typeface="Cambria" panose="02040503050406030204" pitchFamily="18" charset="0"/>
                <a:ea typeface="Cambria" panose="02040503050406030204" pitchFamily="18" charset="0"/>
              </a:rPr>
              <a:t>- Born 1564</a:t>
            </a:r>
          </a:p>
          <a:p>
            <a:r>
              <a:rPr lang="en-US" dirty="0" smtClean="0">
                <a:latin typeface="Cambria" panose="02040503050406030204" pitchFamily="18" charset="0"/>
                <a:ea typeface="Cambria" panose="02040503050406030204" pitchFamily="18" charset="0"/>
              </a:rPr>
              <a:t>- Astronomer</a:t>
            </a:r>
          </a:p>
          <a:p>
            <a:r>
              <a:rPr lang="en-US" dirty="0" smtClean="0">
                <a:latin typeface="Cambria" panose="02040503050406030204" pitchFamily="18" charset="0"/>
                <a:ea typeface="Cambria" panose="02040503050406030204" pitchFamily="18" charset="0"/>
              </a:rPr>
              <a:t>- Telescopes, space, and Jupiter’s moons</a:t>
            </a:r>
            <a:endParaRPr lang="en-US" dirty="0">
              <a:latin typeface="Cambria" panose="02040503050406030204" pitchFamily="18" charset="0"/>
              <a:ea typeface="Cambria" panose="02040503050406030204" pitchFamily="18" charset="0"/>
            </a:endParaRPr>
          </a:p>
        </p:txBody>
      </p:sp>
      <p:sp>
        <p:nvSpPr>
          <p:cNvPr id="16" name="TextBox 15"/>
          <p:cNvSpPr txBox="1"/>
          <p:nvPr/>
        </p:nvSpPr>
        <p:spPr>
          <a:xfrm>
            <a:off x="7162800" y="4672532"/>
            <a:ext cx="1519211" cy="1200329"/>
          </a:xfrm>
          <a:prstGeom prst="rect">
            <a:avLst/>
          </a:prstGeom>
          <a:noFill/>
        </p:spPr>
        <p:txBody>
          <a:bodyPr wrap="square" rtlCol="0">
            <a:spAutoFit/>
          </a:bodyPr>
          <a:lstStyle/>
          <a:p>
            <a:r>
              <a:rPr lang="en-US" dirty="0" smtClean="0">
                <a:latin typeface="Cambria" panose="02040503050406030204" pitchFamily="18" charset="0"/>
                <a:ea typeface="Cambria" panose="02040503050406030204" pitchFamily="18" charset="0"/>
              </a:rPr>
              <a:t>- Born 1643</a:t>
            </a:r>
          </a:p>
          <a:p>
            <a:r>
              <a:rPr lang="en-US" dirty="0" smtClean="0">
                <a:latin typeface="Cambria" panose="02040503050406030204" pitchFamily="18" charset="0"/>
                <a:ea typeface="Cambria" panose="02040503050406030204" pitchFamily="18" charset="0"/>
              </a:rPr>
              <a:t>- Physicist</a:t>
            </a:r>
          </a:p>
          <a:p>
            <a:r>
              <a:rPr lang="en-US" dirty="0" smtClean="0">
                <a:latin typeface="Cambria" panose="02040503050406030204" pitchFamily="18" charset="0"/>
                <a:ea typeface="Cambria" panose="02040503050406030204" pitchFamily="18" charset="0"/>
              </a:rPr>
              <a:t>- Theory of gravity</a:t>
            </a:r>
            <a:endParaRPr lang="en-US" dirty="0">
              <a:latin typeface="Cambria" panose="02040503050406030204" pitchFamily="18" charset="0"/>
              <a:ea typeface="Cambria" panose="02040503050406030204" pitchFamily="18" charset="0"/>
            </a:endParaRPr>
          </a:p>
        </p:txBody>
      </p:sp>
      <p:sp>
        <p:nvSpPr>
          <p:cNvPr id="20" name="TextBox 19"/>
          <p:cNvSpPr txBox="1"/>
          <p:nvPr/>
        </p:nvSpPr>
        <p:spPr>
          <a:xfrm>
            <a:off x="304800" y="3291867"/>
            <a:ext cx="8547537" cy="707886"/>
          </a:xfrm>
          <a:prstGeom prst="rect">
            <a:avLst/>
          </a:prstGeom>
          <a:solidFill>
            <a:srgbClr val="A2965C"/>
          </a:solidFill>
          <a:ln w="31750">
            <a:solidFill>
              <a:schemeClr val="accent1">
                <a:lumMod val="50000"/>
              </a:schemeClr>
            </a:solidFill>
          </a:ln>
        </p:spPr>
        <p:txBody>
          <a:bodyPr wrap="square" rtlCol="0">
            <a:spAutoFit/>
          </a:bodyPr>
          <a:lstStyle/>
          <a:p>
            <a:pPr algn="ctr"/>
            <a:r>
              <a:rPr lang="en-US" sz="2000" dirty="0" smtClean="0">
                <a:solidFill>
                  <a:prstClr val="black"/>
                </a:solidFill>
                <a:latin typeface="Segoe Print" panose="02000600000000000000" pitchFamily="2" charset="0"/>
                <a:ea typeface="Cambria" panose="02040503050406030204" pitchFamily="18" charset="0"/>
              </a:rPr>
              <a:t>Complete a Venn Diagram like the one shown here to compare and contrast the two things being compared in this passage.</a:t>
            </a:r>
            <a:endParaRPr lang="en-US" sz="20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737785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7" name="TextBox 6"/>
          <p:cNvSpPr txBox="1"/>
          <p:nvPr/>
        </p:nvSpPr>
        <p:spPr>
          <a:xfrm>
            <a:off x="323047" y="228600"/>
            <a:ext cx="8489775" cy="2893100"/>
          </a:xfrm>
          <a:prstGeom prst="rect">
            <a:avLst/>
          </a:prstGeom>
          <a:solidFill>
            <a:schemeClr val="tx1"/>
          </a:solidFill>
          <a:ln w="31750">
            <a:solidFill>
              <a:schemeClr val="accent1">
                <a:lumMod val="50000"/>
              </a:schemeClr>
            </a:solidFill>
          </a:ln>
        </p:spPr>
        <p:txBody>
          <a:bodyPr wrap="square" rtlCol="0">
            <a:spAutoFit/>
          </a:bodyPr>
          <a:lstStyle/>
          <a:p>
            <a:r>
              <a:rPr lang="en-US" sz="2600" dirty="0" smtClean="0">
                <a:solidFill>
                  <a:prstClr val="white"/>
                </a:solidFill>
                <a:latin typeface="Cambria" panose="02040503050406030204" pitchFamily="18" charset="0"/>
                <a:ea typeface="Cambria" panose="02040503050406030204" pitchFamily="18" charset="0"/>
              </a:rPr>
              <a:t>Golden retrievers  always look like they are smiling.  They are big dogs, weighing from 50 to 75 pounds.  Golden retrievers are friendly and smart.  English bulldogs, on the other hand, have a wrinkly face and a muscular build.  They are medium-sized dogs that weigh from 40 to 55 pounds.  What do these two dogs have in common?  They are both friendly and I think they both make great pets.</a:t>
            </a:r>
            <a:endParaRPr lang="en-US" sz="2600" dirty="0">
              <a:solidFill>
                <a:prstClr val="black"/>
              </a:solidFill>
              <a:latin typeface="Cambria" panose="02040503050406030204" pitchFamily="18" charset="0"/>
              <a:ea typeface="Cambria" panose="02040503050406030204" pitchFamily="18" charset="0"/>
            </a:endParaRPr>
          </a:p>
        </p:txBody>
      </p:sp>
      <p:sp>
        <p:nvSpPr>
          <p:cNvPr id="6" name="TextBox 5"/>
          <p:cNvSpPr txBox="1"/>
          <p:nvPr/>
        </p:nvSpPr>
        <p:spPr>
          <a:xfrm>
            <a:off x="310055" y="3288714"/>
            <a:ext cx="2433145" cy="3508653"/>
          </a:xfrm>
          <a:prstGeom prst="rect">
            <a:avLst/>
          </a:prstGeom>
          <a:solidFill>
            <a:srgbClr val="A2965C"/>
          </a:solidFill>
          <a:ln w="31750">
            <a:solidFill>
              <a:schemeClr val="accent1">
                <a:lumMod val="50000"/>
              </a:schemeClr>
            </a:solidFill>
          </a:ln>
        </p:spPr>
        <p:txBody>
          <a:bodyPr wrap="square" rtlCol="0">
            <a:spAutoFit/>
          </a:bodyPr>
          <a:lstStyle/>
          <a:p>
            <a:r>
              <a:rPr lang="en-US" sz="2200" dirty="0" smtClean="0">
                <a:solidFill>
                  <a:prstClr val="black"/>
                </a:solidFill>
                <a:latin typeface="Segoe Print" panose="02000600000000000000" pitchFamily="2" charset="0"/>
                <a:ea typeface="Cambria" panose="02040503050406030204" pitchFamily="18" charset="0"/>
              </a:rPr>
              <a:t>Complete a Venn Diagram like the one shown here to compare and contrast the two things being compared in this passage</a:t>
            </a:r>
            <a:r>
              <a:rPr lang="en-US" sz="2400" dirty="0" smtClean="0">
                <a:solidFill>
                  <a:prstClr val="black"/>
                </a:solidFill>
                <a:latin typeface="Segoe Print" panose="02000600000000000000" pitchFamily="2" charset="0"/>
                <a:ea typeface="Cambria" panose="02040503050406030204" pitchFamily="18" charset="0"/>
              </a:rPr>
              <a:t>.</a:t>
            </a:r>
            <a:endParaRPr lang="en-US" sz="2800" dirty="0">
              <a:solidFill>
                <a:prstClr val="black"/>
              </a:solidFill>
              <a:latin typeface="Cambria" panose="02040503050406030204" pitchFamily="18" charset="0"/>
              <a:ea typeface="Cambria" panose="02040503050406030204" pitchFamily="18" charset="0"/>
            </a:endParaRPr>
          </a:p>
        </p:txBody>
      </p:sp>
      <p:grpSp>
        <p:nvGrpSpPr>
          <p:cNvPr id="3" name="Group 2"/>
          <p:cNvGrpSpPr/>
          <p:nvPr/>
        </p:nvGrpSpPr>
        <p:grpSpPr>
          <a:xfrm>
            <a:off x="4624359" y="3782848"/>
            <a:ext cx="4419600" cy="2599152"/>
            <a:chOff x="133350" y="2715518"/>
            <a:chExt cx="6667500" cy="3647182"/>
          </a:xfrm>
        </p:grpSpPr>
        <p:sp>
          <p:nvSpPr>
            <p:cNvPr id="9" name="Oval 8"/>
            <p:cNvSpPr/>
            <p:nvPr/>
          </p:nvSpPr>
          <p:spPr>
            <a:xfrm>
              <a:off x="133350" y="2734568"/>
              <a:ext cx="4114800" cy="36090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33350" y="2715518"/>
              <a:ext cx="6667500" cy="3647182"/>
              <a:chOff x="1295400" y="2677418"/>
              <a:chExt cx="6667500" cy="3647182"/>
            </a:xfrm>
          </p:grpSpPr>
          <p:sp>
            <p:nvSpPr>
              <p:cNvPr id="11" name="Oval 10"/>
              <p:cNvSpPr/>
              <p:nvPr/>
            </p:nvSpPr>
            <p:spPr>
              <a:xfrm>
                <a:off x="3810000" y="2696468"/>
                <a:ext cx="4152900" cy="36281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295400" y="2677418"/>
                <a:ext cx="4114800" cy="36090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TextBox 11"/>
          <p:cNvSpPr txBox="1"/>
          <p:nvPr/>
        </p:nvSpPr>
        <p:spPr>
          <a:xfrm>
            <a:off x="5029200" y="3905515"/>
            <a:ext cx="1589690" cy="646331"/>
          </a:xfrm>
          <a:prstGeom prst="rect">
            <a:avLst/>
          </a:prstGeom>
          <a:noFill/>
        </p:spPr>
        <p:txBody>
          <a:bodyPr wrap="square" rtlCol="0">
            <a:spAutoFit/>
          </a:bodyPr>
          <a:lstStyle/>
          <a:p>
            <a:pPr algn="ctr"/>
            <a:r>
              <a:rPr lang="en-US" b="1" dirty="0" smtClean="0">
                <a:latin typeface="Cambria" panose="02040503050406030204" pitchFamily="18" charset="0"/>
                <a:ea typeface="Cambria" panose="02040503050406030204" pitchFamily="18" charset="0"/>
              </a:rPr>
              <a:t>Golden Retrievers</a:t>
            </a:r>
            <a:endParaRPr lang="en-US" b="1" dirty="0">
              <a:latin typeface="Cambria" panose="02040503050406030204" pitchFamily="18" charset="0"/>
              <a:ea typeface="Cambria" panose="02040503050406030204" pitchFamily="18" charset="0"/>
            </a:endParaRPr>
          </a:p>
        </p:txBody>
      </p:sp>
      <p:sp>
        <p:nvSpPr>
          <p:cNvPr id="13" name="TextBox 12"/>
          <p:cNvSpPr txBox="1"/>
          <p:nvPr/>
        </p:nvSpPr>
        <p:spPr>
          <a:xfrm>
            <a:off x="7027945" y="3905515"/>
            <a:ext cx="1420083" cy="923330"/>
          </a:xfrm>
          <a:prstGeom prst="rect">
            <a:avLst/>
          </a:prstGeom>
          <a:noFill/>
        </p:spPr>
        <p:txBody>
          <a:bodyPr wrap="square" rtlCol="0">
            <a:spAutoFit/>
          </a:bodyPr>
          <a:lstStyle/>
          <a:p>
            <a:pPr algn="ctr"/>
            <a:r>
              <a:rPr lang="en-US" b="1" dirty="0" smtClean="0">
                <a:latin typeface="Cambria" panose="02040503050406030204" pitchFamily="18" charset="0"/>
                <a:ea typeface="Cambria" panose="02040503050406030204" pitchFamily="18" charset="0"/>
              </a:rPr>
              <a:t>English Bulldogs</a:t>
            </a:r>
          </a:p>
          <a:p>
            <a:pPr algn="ctr"/>
            <a:endParaRPr lang="en-US" b="1" dirty="0">
              <a:latin typeface="Cambria" panose="02040503050406030204" pitchFamily="18" charset="0"/>
              <a:ea typeface="Cambria" panose="02040503050406030204" pitchFamily="18" charset="0"/>
            </a:endParaRPr>
          </a:p>
        </p:txBody>
      </p:sp>
      <p:sp>
        <p:nvSpPr>
          <p:cNvPr id="14" name="TextBox 13"/>
          <p:cNvSpPr txBox="1"/>
          <p:nvPr/>
        </p:nvSpPr>
        <p:spPr>
          <a:xfrm>
            <a:off x="6379670" y="4228812"/>
            <a:ext cx="878079" cy="369332"/>
          </a:xfrm>
          <a:prstGeom prst="rect">
            <a:avLst/>
          </a:prstGeom>
          <a:noFill/>
        </p:spPr>
        <p:txBody>
          <a:bodyPr wrap="square" rtlCol="0">
            <a:spAutoFit/>
          </a:bodyPr>
          <a:lstStyle/>
          <a:p>
            <a:pPr algn="ctr"/>
            <a:r>
              <a:rPr lang="en-US" b="1" dirty="0" smtClean="0">
                <a:latin typeface="Cambria" panose="02040503050406030204" pitchFamily="18" charset="0"/>
                <a:ea typeface="Cambria" panose="02040503050406030204" pitchFamily="18" charset="0"/>
              </a:rPr>
              <a:t>Both</a:t>
            </a:r>
            <a:endParaRPr lang="en-US"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05323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7" name="TextBox 6"/>
          <p:cNvSpPr txBox="1"/>
          <p:nvPr/>
        </p:nvSpPr>
        <p:spPr>
          <a:xfrm>
            <a:off x="323047" y="228600"/>
            <a:ext cx="8489775" cy="2893100"/>
          </a:xfrm>
          <a:prstGeom prst="rect">
            <a:avLst/>
          </a:prstGeom>
          <a:solidFill>
            <a:schemeClr val="tx1"/>
          </a:solidFill>
          <a:ln w="31750">
            <a:solidFill>
              <a:schemeClr val="accent1">
                <a:lumMod val="50000"/>
              </a:schemeClr>
            </a:solidFill>
          </a:ln>
        </p:spPr>
        <p:txBody>
          <a:bodyPr wrap="square" rtlCol="0">
            <a:spAutoFit/>
          </a:bodyPr>
          <a:lstStyle/>
          <a:p>
            <a:r>
              <a:rPr lang="en-US" sz="2600" dirty="0" smtClean="0">
                <a:solidFill>
                  <a:prstClr val="white"/>
                </a:solidFill>
                <a:latin typeface="Cambria" panose="02040503050406030204" pitchFamily="18" charset="0"/>
                <a:ea typeface="Cambria" panose="02040503050406030204" pitchFamily="18" charset="0"/>
              </a:rPr>
              <a:t>Golden retrievers  always look like they are smiling.  They are big dogs, weighing from 50 to 75 pounds.  Golden retrievers are friendly and smart.  English bulldogs, on the other hand, have a wrinkly face and a muscular build.  They are medium-sized dogs that weigh from 40 to 55 pounds.  What do these two dogs have in common?  They are both friendly and I think they both make great pets.</a:t>
            </a:r>
            <a:endParaRPr lang="en-US" sz="2600" dirty="0">
              <a:solidFill>
                <a:prstClr val="black"/>
              </a:solidFill>
              <a:latin typeface="Cambria" panose="02040503050406030204" pitchFamily="18" charset="0"/>
              <a:ea typeface="Cambria" panose="02040503050406030204" pitchFamily="18" charset="0"/>
            </a:endParaRPr>
          </a:p>
        </p:txBody>
      </p:sp>
      <p:sp>
        <p:nvSpPr>
          <p:cNvPr id="6" name="TextBox 5"/>
          <p:cNvSpPr txBox="1"/>
          <p:nvPr/>
        </p:nvSpPr>
        <p:spPr>
          <a:xfrm>
            <a:off x="310055" y="3288714"/>
            <a:ext cx="2433145" cy="3508653"/>
          </a:xfrm>
          <a:prstGeom prst="rect">
            <a:avLst/>
          </a:prstGeom>
          <a:solidFill>
            <a:srgbClr val="A2965C"/>
          </a:solidFill>
          <a:ln w="31750">
            <a:solidFill>
              <a:schemeClr val="accent1">
                <a:lumMod val="50000"/>
              </a:schemeClr>
            </a:solidFill>
          </a:ln>
        </p:spPr>
        <p:txBody>
          <a:bodyPr wrap="square" rtlCol="0">
            <a:spAutoFit/>
          </a:bodyPr>
          <a:lstStyle/>
          <a:p>
            <a:r>
              <a:rPr lang="en-US" sz="2200" dirty="0" smtClean="0">
                <a:solidFill>
                  <a:prstClr val="black"/>
                </a:solidFill>
                <a:latin typeface="Segoe Print" panose="02000600000000000000" pitchFamily="2" charset="0"/>
                <a:ea typeface="Cambria" panose="02040503050406030204" pitchFamily="18" charset="0"/>
              </a:rPr>
              <a:t>Complete a Venn Diagram like the one shown here to compare and contrast the two things being compared in this passage</a:t>
            </a:r>
            <a:r>
              <a:rPr lang="en-US" sz="2400" dirty="0" smtClean="0">
                <a:solidFill>
                  <a:prstClr val="black"/>
                </a:solidFill>
                <a:latin typeface="Segoe Print" panose="02000600000000000000" pitchFamily="2" charset="0"/>
                <a:ea typeface="Cambria" panose="02040503050406030204" pitchFamily="18" charset="0"/>
              </a:rPr>
              <a:t>.</a:t>
            </a:r>
            <a:endParaRPr lang="en-US" sz="2800" dirty="0">
              <a:solidFill>
                <a:prstClr val="black"/>
              </a:solidFill>
              <a:latin typeface="Cambria" panose="02040503050406030204" pitchFamily="18" charset="0"/>
              <a:ea typeface="Cambria" panose="02040503050406030204" pitchFamily="18" charset="0"/>
            </a:endParaRPr>
          </a:p>
        </p:txBody>
      </p:sp>
      <p:grpSp>
        <p:nvGrpSpPr>
          <p:cNvPr id="3" name="Group 2"/>
          <p:cNvGrpSpPr/>
          <p:nvPr/>
        </p:nvGrpSpPr>
        <p:grpSpPr>
          <a:xfrm>
            <a:off x="4624359" y="3769272"/>
            <a:ext cx="4419600" cy="2599152"/>
            <a:chOff x="133350" y="2715518"/>
            <a:chExt cx="6667500" cy="3647182"/>
          </a:xfrm>
        </p:grpSpPr>
        <p:sp>
          <p:nvSpPr>
            <p:cNvPr id="9" name="Oval 8"/>
            <p:cNvSpPr/>
            <p:nvPr/>
          </p:nvSpPr>
          <p:spPr>
            <a:xfrm>
              <a:off x="133350" y="2734568"/>
              <a:ext cx="4114800" cy="36090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33350" y="2715518"/>
              <a:ext cx="6667500" cy="3647182"/>
              <a:chOff x="1295400" y="2677418"/>
              <a:chExt cx="6667500" cy="3647182"/>
            </a:xfrm>
          </p:grpSpPr>
          <p:sp>
            <p:nvSpPr>
              <p:cNvPr id="11" name="Oval 10"/>
              <p:cNvSpPr/>
              <p:nvPr/>
            </p:nvSpPr>
            <p:spPr>
              <a:xfrm>
                <a:off x="3810000" y="2696468"/>
                <a:ext cx="4152900" cy="36281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295400" y="2677418"/>
                <a:ext cx="4114800" cy="36090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TextBox 11"/>
          <p:cNvSpPr txBox="1"/>
          <p:nvPr/>
        </p:nvSpPr>
        <p:spPr>
          <a:xfrm>
            <a:off x="5029200" y="3905515"/>
            <a:ext cx="1589690" cy="646331"/>
          </a:xfrm>
          <a:prstGeom prst="rect">
            <a:avLst/>
          </a:prstGeom>
          <a:noFill/>
        </p:spPr>
        <p:txBody>
          <a:bodyPr wrap="square" rtlCol="0">
            <a:spAutoFit/>
          </a:bodyPr>
          <a:lstStyle/>
          <a:p>
            <a:pPr algn="ctr"/>
            <a:r>
              <a:rPr lang="en-US" b="1" dirty="0" smtClean="0">
                <a:latin typeface="Cambria" panose="02040503050406030204" pitchFamily="18" charset="0"/>
                <a:ea typeface="Cambria" panose="02040503050406030204" pitchFamily="18" charset="0"/>
              </a:rPr>
              <a:t>Golden Retrievers</a:t>
            </a:r>
            <a:endParaRPr lang="en-US" b="1" dirty="0">
              <a:latin typeface="Cambria" panose="02040503050406030204" pitchFamily="18" charset="0"/>
              <a:ea typeface="Cambria" panose="02040503050406030204" pitchFamily="18" charset="0"/>
            </a:endParaRPr>
          </a:p>
        </p:txBody>
      </p:sp>
      <p:sp>
        <p:nvSpPr>
          <p:cNvPr id="13" name="TextBox 12"/>
          <p:cNvSpPr txBox="1"/>
          <p:nvPr/>
        </p:nvSpPr>
        <p:spPr>
          <a:xfrm>
            <a:off x="7027945" y="3905515"/>
            <a:ext cx="1420083" cy="923330"/>
          </a:xfrm>
          <a:prstGeom prst="rect">
            <a:avLst/>
          </a:prstGeom>
          <a:noFill/>
        </p:spPr>
        <p:txBody>
          <a:bodyPr wrap="square" rtlCol="0">
            <a:spAutoFit/>
          </a:bodyPr>
          <a:lstStyle/>
          <a:p>
            <a:pPr algn="ctr"/>
            <a:r>
              <a:rPr lang="en-US" b="1" dirty="0" smtClean="0">
                <a:latin typeface="Cambria" panose="02040503050406030204" pitchFamily="18" charset="0"/>
                <a:ea typeface="Cambria" panose="02040503050406030204" pitchFamily="18" charset="0"/>
              </a:rPr>
              <a:t>English Bulldogs</a:t>
            </a:r>
          </a:p>
          <a:p>
            <a:pPr algn="ctr"/>
            <a:endParaRPr lang="en-US" b="1" dirty="0">
              <a:latin typeface="Cambria" panose="02040503050406030204" pitchFamily="18" charset="0"/>
              <a:ea typeface="Cambria" panose="02040503050406030204" pitchFamily="18" charset="0"/>
            </a:endParaRPr>
          </a:p>
        </p:txBody>
      </p:sp>
      <p:sp>
        <p:nvSpPr>
          <p:cNvPr id="14" name="TextBox 13"/>
          <p:cNvSpPr txBox="1"/>
          <p:nvPr/>
        </p:nvSpPr>
        <p:spPr>
          <a:xfrm>
            <a:off x="6379670" y="4228812"/>
            <a:ext cx="878079" cy="369332"/>
          </a:xfrm>
          <a:prstGeom prst="rect">
            <a:avLst/>
          </a:prstGeom>
          <a:noFill/>
        </p:spPr>
        <p:txBody>
          <a:bodyPr wrap="square" rtlCol="0">
            <a:spAutoFit/>
          </a:bodyPr>
          <a:lstStyle/>
          <a:p>
            <a:pPr algn="ctr"/>
            <a:r>
              <a:rPr lang="en-US" b="1" dirty="0" smtClean="0">
                <a:latin typeface="Cambria" panose="02040503050406030204" pitchFamily="18" charset="0"/>
                <a:ea typeface="Cambria" panose="02040503050406030204" pitchFamily="18" charset="0"/>
              </a:rPr>
              <a:t>Both</a:t>
            </a:r>
            <a:endParaRPr lang="en-US" b="1" dirty="0">
              <a:latin typeface="Cambria" panose="02040503050406030204" pitchFamily="18" charset="0"/>
              <a:ea typeface="Cambria" panose="02040503050406030204" pitchFamily="18" charset="0"/>
            </a:endParaRPr>
          </a:p>
        </p:txBody>
      </p:sp>
      <p:sp>
        <p:nvSpPr>
          <p:cNvPr id="15" name="TextBox 14"/>
          <p:cNvSpPr txBox="1"/>
          <p:nvPr/>
        </p:nvSpPr>
        <p:spPr>
          <a:xfrm>
            <a:off x="6291180" y="4691420"/>
            <a:ext cx="1164130" cy="923330"/>
          </a:xfrm>
          <a:prstGeom prst="rect">
            <a:avLst/>
          </a:prstGeom>
          <a:noFill/>
        </p:spPr>
        <p:txBody>
          <a:bodyPr wrap="square" rtlCol="0">
            <a:spAutoFit/>
          </a:bodyPr>
          <a:lstStyle/>
          <a:p>
            <a:r>
              <a:rPr lang="en-US" dirty="0" smtClean="0">
                <a:latin typeface="Cambria" panose="02040503050406030204" pitchFamily="18" charset="0"/>
                <a:ea typeface="Cambria" panose="02040503050406030204" pitchFamily="18" charset="0"/>
              </a:rPr>
              <a:t>- Friendly</a:t>
            </a:r>
          </a:p>
          <a:p>
            <a:r>
              <a:rPr lang="en-US" dirty="0" smtClean="0">
                <a:latin typeface="Cambria" panose="02040503050406030204" pitchFamily="18" charset="0"/>
                <a:ea typeface="Cambria" panose="02040503050406030204" pitchFamily="18" charset="0"/>
              </a:rPr>
              <a:t>- Good  </a:t>
            </a:r>
          </a:p>
          <a:p>
            <a:r>
              <a:rPr lang="en-US" dirty="0" smtClean="0">
                <a:latin typeface="Cambria" panose="02040503050406030204" pitchFamily="18" charset="0"/>
                <a:ea typeface="Cambria" panose="02040503050406030204" pitchFamily="18" charset="0"/>
              </a:rPr>
              <a:t>   pets</a:t>
            </a:r>
            <a:endParaRPr lang="en-US" dirty="0">
              <a:latin typeface="Cambria" panose="02040503050406030204" pitchFamily="18" charset="0"/>
              <a:ea typeface="Cambria" panose="02040503050406030204" pitchFamily="18" charset="0"/>
            </a:endParaRPr>
          </a:p>
        </p:txBody>
      </p:sp>
      <p:sp>
        <p:nvSpPr>
          <p:cNvPr id="16" name="TextBox 15"/>
          <p:cNvSpPr txBox="1"/>
          <p:nvPr/>
        </p:nvSpPr>
        <p:spPr>
          <a:xfrm>
            <a:off x="4770111" y="4696017"/>
            <a:ext cx="1490579" cy="1200329"/>
          </a:xfrm>
          <a:prstGeom prst="rect">
            <a:avLst/>
          </a:prstGeom>
          <a:noFill/>
        </p:spPr>
        <p:txBody>
          <a:bodyPr wrap="square" rtlCol="0">
            <a:spAutoFit/>
          </a:bodyPr>
          <a:lstStyle/>
          <a:p>
            <a:r>
              <a:rPr lang="en-US" dirty="0" smtClean="0">
                <a:latin typeface="Cambria" panose="02040503050406030204" pitchFamily="18" charset="0"/>
                <a:ea typeface="Cambria" panose="02040503050406030204" pitchFamily="18" charset="0"/>
              </a:rPr>
              <a:t>- Smiley face</a:t>
            </a:r>
          </a:p>
          <a:p>
            <a:pPr marL="285750" indent="-285750">
              <a:buFontTx/>
              <a:buChar char="-"/>
            </a:pPr>
            <a:r>
              <a:rPr lang="en-US" dirty="0" smtClean="0">
                <a:latin typeface="Cambria" panose="02040503050406030204" pitchFamily="18" charset="0"/>
                <a:ea typeface="Cambria" panose="02040503050406030204" pitchFamily="18" charset="0"/>
              </a:rPr>
              <a:t>Big, 50-75 </a:t>
            </a:r>
          </a:p>
          <a:p>
            <a:r>
              <a:rPr lang="en-US" dirty="0">
                <a:latin typeface="Cambria" panose="02040503050406030204" pitchFamily="18" charset="0"/>
                <a:ea typeface="Cambria" panose="02040503050406030204" pitchFamily="18" charset="0"/>
              </a:rPr>
              <a:t> </a:t>
            </a:r>
            <a:r>
              <a:rPr lang="en-US" dirty="0" smtClean="0">
                <a:latin typeface="Cambria" panose="02040503050406030204" pitchFamily="18" charset="0"/>
                <a:ea typeface="Cambria" panose="02040503050406030204" pitchFamily="18" charset="0"/>
              </a:rPr>
              <a:t>     </a:t>
            </a:r>
            <a:r>
              <a:rPr lang="en-US" dirty="0" err="1" smtClean="0">
                <a:latin typeface="Cambria" panose="02040503050406030204" pitchFamily="18" charset="0"/>
                <a:ea typeface="Cambria" panose="02040503050406030204" pitchFamily="18" charset="0"/>
              </a:rPr>
              <a:t>lbs</a:t>
            </a:r>
            <a:endParaRPr lang="en-US" dirty="0" smtClean="0">
              <a:latin typeface="Cambria" panose="02040503050406030204" pitchFamily="18" charset="0"/>
              <a:ea typeface="Cambria" panose="02040503050406030204" pitchFamily="18" charset="0"/>
            </a:endParaRPr>
          </a:p>
          <a:p>
            <a:r>
              <a:rPr lang="en-US" dirty="0" smtClean="0">
                <a:latin typeface="Cambria" panose="02040503050406030204" pitchFamily="18" charset="0"/>
                <a:ea typeface="Cambria" panose="02040503050406030204" pitchFamily="18" charset="0"/>
              </a:rPr>
              <a:t>- Smart</a:t>
            </a:r>
            <a:endParaRPr lang="en-US" dirty="0">
              <a:latin typeface="Cambria" panose="02040503050406030204" pitchFamily="18" charset="0"/>
              <a:ea typeface="Cambria" panose="02040503050406030204" pitchFamily="18" charset="0"/>
            </a:endParaRPr>
          </a:p>
        </p:txBody>
      </p:sp>
      <p:sp>
        <p:nvSpPr>
          <p:cNvPr id="18" name="TextBox 17"/>
          <p:cNvSpPr txBox="1"/>
          <p:nvPr/>
        </p:nvSpPr>
        <p:spPr>
          <a:xfrm>
            <a:off x="7455309" y="4696017"/>
            <a:ext cx="1588649" cy="1477328"/>
          </a:xfrm>
          <a:prstGeom prst="rect">
            <a:avLst/>
          </a:prstGeom>
          <a:noFill/>
        </p:spPr>
        <p:txBody>
          <a:bodyPr wrap="square" rtlCol="0">
            <a:spAutoFit/>
          </a:bodyPr>
          <a:lstStyle/>
          <a:p>
            <a:r>
              <a:rPr lang="en-US" dirty="0" smtClean="0">
                <a:latin typeface="Cambria" panose="02040503050406030204" pitchFamily="18" charset="0"/>
                <a:ea typeface="Cambria" panose="02040503050406030204" pitchFamily="18" charset="0"/>
              </a:rPr>
              <a:t>- Wrinkly face</a:t>
            </a:r>
          </a:p>
          <a:p>
            <a:r>
              <a:rPr lang="en-US" dirty="0" smtClean="0">
                <a:latin typeface="Cambria" panose="02040503050406030204" pitchFamily="18" charset="0"/>
                <a:ea typeface="Cambria" panose="02040503050406030204" pitchFamily="18" charset="0"/>
              </a:rPr>
              <a:t>- Medium, 40-55 </a:t>
            </a:r>
            <a:r>
              <a:rPr lang="en-US" dirty="0" err="1" smtClean="0">
                <a:latin typeface="Cambria" panose="02040503050406030204" pitchFamily="18" charset="0"/>
                <a:ea typeface="Cambria" panose="02040503050406030204" pitchFamily="18" charset="0"/>
              </a:rPr>
              <a:t>lbs</a:t>
            </a:r>
            <a:endParaRPr lang="en-US" dirty="0" smtClean="0">
              <a:latin typeface="Cambria" panose="02040503050406030204" pitchFamily="18" charset="0"/>
              <a:ea typeface="Cambria" panose="02040503050406030204" pitchFamily="18" charset="0"/>
            </a:endParaRPr>
          </a:p>
          <a:p>
            <a:r>
              <a:rPr lang="en-US" dirty="0" smtClean="0">
                <a:latin typeface="Cambria" panose="02040503050406030204" pitchFamily="18" charset="0"/>
                <a:ea typeface="Cambria" panose="02040503050406030204" pitchFamily="18" charset="0"/>
              </a:rPr>
              <a:t>- Muscular</a:t>
            </a:r>
          </a:p>
          <a:p>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390738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7" name="TextBox 6"/>
          <p:cNvSpPr txBox="1"/>
          <p:nvPr/>
        </p:nvSpPr>
        <p:spPr>
          <a:xfrm>
            <a:off x="228600" y="250464"/>
            <a:ext cx="8610600" cy="3293209"/>
          </a:xfrm>
          <a:prstGeom prst="rect">
            <a:avLst/>
          </a:prstGeom>
          <a:solidFill>
            <a:schemeClr val="tx1"/>
          </a:solidFill>
          <a:ln w="31750">
            <a:solidFill>
              <a:schemeClr val="accent1">
                <a:lumMod val="50000"/>
              </a:schemeClr>
            </a:solidFill>
          </a:ln>
        </p:spPr>
        <p:txBody>
          <a:bodyPr wrap="square" rtlCol="0">
            <a:spAutoFit/>
          </a:bodyPr>
          <a:lstStyle/>
          <a:p>
            <a:r>
              <a:rPr lang="en-US" sz="2600" dirty="0" smtClean="0">
                <a:solidFill>
                  <a:prstClr val="white"/>
                </a:solidFill>
                <a:latin typeface="Cambria" panose="02040503050406030204" pitchFamily="18" charset="0"/>
                <a:ea typeface="Cambria" panose="02040503050406030204" pitchFamily="18" charset="0"/>
              </a:rPr>
              <a:t>Both of my cousins drive old Volkswagens, but the similarity stops there.  Even their two vehicles are actually very different.  Mark’s old yellow WV bug is always polished to a high shine, and there is never a scratch on it.  The old upholstery has been replaced with a neon blue fabric.  Marv’s old  VW van was once yellow too.  Today you can still see the faded yellow top above the hand painted pink sides with their hippie flower design.</a:t>
            </a:r>
            <a:endParaRPr lang="en-US" sz="2800" dirty="0">
              <a:solidFill>
                <a:prstClr val="black"/>
              </a:solidFill>
              <a:latin typeface="Cambria" panose="02040503050406030204" pitchFamily="18" charset="0"/>
              <a:ea typeface="Cambria" panose="02040503050406030204" pitchFamily="18" charset="0"/>
            </a:endParaRPr>
          </a:p>
        </p:txBody>
      </p:sp>
      <p:sp>
        <p:nvSpPr>
          <p:cNvPr id="6" name="TextBox 5"/>
          <p:cNvSpPr txBox="1"/>
          <p:nvPr/>
        </p:nvSpPr>
        <p:spPr>
          <a:xfrm>
            <a:off x="228600" y="3679202"/>
            <a:ext cx="4305300" cy="1384995"/>
          </a:xfrm>
          <a:prstGeom prst="rect">
            <a:avLst/>
          </a:prstGeom>
          <a:solidFill>
            <a:srgbClr val="A2965C"/>
          </a:solidFill>
          <a:ln w="31750">
            <a:solidFill>
              <a:schemeClr val="accent1">
                <a:lumMod val="50000"/>
              </a:schemeClr>
            </a:solidFill>
          </a:ln>
        </p:spPr>
        <p:txBody>
          <a:bodyPr wrap="square" rtlCol="0">
            <a:spAutoFit/>
          </a:bodyPr>
          <a:lstStyle/>
          <a:p>
            <a:r>
              <a:rPr lang="en-US" sz="2000" dirty="0" smtClean="0">
                <a:solidFill>
                  <a:prstClr val="black"/>
                </a:solidFill>
                <a:latin typeface="Segoe Print" panose="02000600000000000000" pitchFamily="2" charset="0"/>
                <a:ea typeface="Cambria" panose="02040503050406030204" pitchFamily="18" charset="0"/>
              </a:rPr>
              <a:t>Complete a chart like the one shown here to compare and contrast the two things being compared in this passage</a:t>
            </a:r>
            <a:r>
              <a:rPr lang="en-US" sz="2400" dirty="0" smtClean="0">
                <a:solidFill>
                  <a:prstClr val="black"/>
                </a:solidFill>
                <a:latin typeface="Segoe Print" panose="02000600000000000000" pitchFamily="2" charset="0"/>
                <a:ea typeface="Cambria" panose="02040503050406030204" pitchFamily="18" charset="0"/>
              </a:rPr>
              <a:t>.</a:t>
            </a:r>
            <a:endParaRPr lang="en-US" sz="2800" dirty="0">
              <a:solidFill>
                <a:prstClr val="black"/>
              </a:solidFill>
              <a:latin typeface="Cambria" panose="02040503050406030204" pitchFamily="18" charset="0"/>
              <a:ea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88040501"/>
              </p:ext>
            </p:extLst>
          </p:nvPr>
        </p:nvGraphicFramePr>
        <p:xfrm>
          <a:off x="4826876" y="4335226"/>
          <a:ext cx="3962400" cy="2334526"/>
        </p:xfrm>
        <a:graphic>
          <a:graphicData uri="http://schemas.openxmlformats.org/drawingml/2006/table">
            <a:tbl>
              <a:tblPr firstRow="1" bandRow="1">
                <a:tableStyleId>{5C22544A-7EE6-4342-B048-85BDC9FD1C3A}</a:tableStyleId>
              </a:tblPr>
              <a:tblGrid>
                <a:gridCol w="1320800"/>
                <a:gridCol w="1320800"/>
                <a:gridCol w="1320800"/>
              </a:tblGrid>
              <a:tr h="414286">
                <a:tc>
                  <a:txBody>
                    <a:bodyPr/>
                    <a:lstStyle/>
                    <a:p>
                      <a:pPr algn="ctr"/>
                      <a:endParaRPr lang="en-US" sz="2000" dirty="0">
                        <a:solidFill>
                          <a:schemeClr val="tx1"/>
                        </a:solidFill>
                        <a:latin typeface="Segoe Print" panose="02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chemeClr val="tx1"/>
                        </a:solidFill>
                        <a:latin typeface="Segoe Print" panose="02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chemeClr val="tx1"/>
                        </a:solidFill>
                        <a:latin typeface="Segoe Print" panose="02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55283">
                <a:tc>
                  <a:txBody>
                    <a:bodyPr/>
                    <a:lstStyle/>
                    <a:p>
                      <a:pPr algn="ctr"/>
                      <a:endParaRPr lang="en-US" sz="2000" dirty="0">
                        <a:solidFill>
                          <a:schemeClr val="tx1"/>
                        </a:solidFill>
                        <a:latin typeface="Segoe Print" panose="02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chemeClr val="tx1"/>
                        </a:solidFill>
                        <a:latin typeface="Segoe Print" panose="02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smtClean="0">
                        <a:solidFill>
                          <a:schemeClr val="tx1"/>
                        </a:solidFill>
                        <a:latin typeface="Segoe Print" panose="02000600000000000000" pitchFamily="2" charset="0"/>
                      </a:endParaRPr>
                    </a:p>
                    <a:p>
                      <a:pPr algn="ctr"/>
                      <a:endParaRPr lang="en-US" sz="2000" dirty="0" smtClean="0">
                        <a:solidFill>
                          <a:schemeClr val="tx1"/>
                        </a:solidFill>
                        <a:latin typeface="Segoe Print" panose="02000600000000000000" pitchFamily="2" charset="0"/>
                      </a:endParaRPr>
                    </a:p>
                    <a:p>
                      <a:pPr algn="ctr"/>
                      <a:endParaRPr lang="en-US" sz="2000" dirty="0" smtClean="0">
                        <a:solidFill>
                          <a:schemeClr val="tx1"/>
                        </a:solidFill>
                        <a:latin typeface="Segoe Print" panose="02000600000000000000" pitchFamily="2" charset="0"/>
                      </a:endParaRPr>
                    </a:p>
                    <a:p>
                      <a:pPr algn="ctr"/>
                      <a:endParaRPr lang="en-US" sz="2000" dirty="0" smtClean="0">
                        <a:solidFill>
                          <a:schemeClr val="tx1"/>
                        </a:solidFill>
                        <a:latin typeface="Segoe Print" panose="02000600000000000000" pitchFamily="2" charset="0"/>
                      </a:endParaRPr>
                    </a:p>
                    <a:p>
                      <a:pPr algn="ctr"/>
                      <a:endParaRPr lang="en-US" sz="2000" dirty="0" smtClean="0">
                        <a:solidFill>
                          <a:schemeClr val="tx1"/>
                        </a:solidFill>
                        <a:latin typeface="Segoe Print" panose="02000600000000000000" pitchFamily="2" charset="0"/>
                      </a:endParaRPr>
                    </a:p>
                    <a:p>
                      <a:pPr algn="ctr"/>
                      <a:endParaRPr lang="en-US" sz="2000" dirty="0">
                        <a:solidFill>
                          <a:schemeClr val="tx1"/>
                        </a:solidFill>
                        <a:latin typeface="Segoe Print" panose="02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42923475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extBox 1"/>
          <p:cNvSpPr txBox="1"/>
          <p:nvPr/>
        </p:nvSpPr>
        <p:spPr>
          <a:xfrm>
            <a:off x="7737987" y="6637752"/>
            <a:ext cx="1406013" cy="215444"/>
          </a:xfrm>
          <a:prstGeom prst="rect">
            <a:avLst/>
          </a:prstGeom>
          <a:noFill/>
        </p:spPr>
        <p:txBody>
          <a:bodyPr wrap="square" rtlCol="0">
            <a:spAutoFit/>
          </a:bodyPr>
          <a:lstStyle/>
          <a:p>
            <a:r>
              <a:rPr lang="en-US" sz="800" dirty="0">
                <a:solidFill>
                  <a:prstClr val="black">
                    <a:lumMod val="50000"/>
                    <a:lumOff val="50000"/>
                  </a:prstClr>
                </a:solidFill>
              </a:rPr>
              <a:t>© Sharon Fabian 2018</a:t>
            </a:r>
          </a:p>
        </p:txBody>
      </p:sp>
      <p:sp>
        <p:nvSpPr>
          <p:cNvPr id="7" name="TextBox 6"/>
          <p:cNvSpPr txBox="1"/>
          <p:nvPr/>
        </p:nvSpPr>
        <p:spPr>
          <a:xfrm>
            <a:off x="228600" y="250464"/>
            <a:ext cx="8610600" cy="3293209"/>
          </a:xfrm>
          <a:prstGeom prst="rect">
            <a:avLst/>
          </a:prstGeom>
          <a:solidFill>
            <a:schemeClr val="tx1"/>
          </a:solidFill>
          <a:ln w="31750">
            <a:solidFill>
              <a:schemeClr val="accent1">
                <a:lumMod val="50000"/>
              </a:schemeClr>
            </a:solidFill>
          </a:ln>
        </p:spPr>
        <p:txBody>
          <a:bodyPr wrap="square" rtlCol="0">
            <a:spAutoFit/>
          </a:bodyPr>
          <a:lstStyle/>
          <a:p>
            <a:r>
              <a:rPr lang="en-US" sz="2600" dirty="0" smtClean="0">
                <a:solidFill>
                  <a:prstClr val="white"/>
                </a:solidFill>
                <a:latin typeface="Cambria" panose="02040503050406030204" pitchFamily="18" charset="0"/>
                <a:ea typeface="Cambria" panose="02040503050406030204" pitchFamily="18" charset="0"/>
              </a:rPr>
              <a:t>Both of my cousins drive old Volkswagens, but the similarity stops there.  Even their two vehicles are actually very different.  Mark’s old yellow WV bug is always polished to a high shine, and there is never a scratch on it.  The old upholstery has been replaced with a neon blue fabric.  Marv’s old  VW van was once yellow too.  Today you can still see the faded yellow top above the hand painted pink sides with their hippie flower design.</a:t>
            </a:r>
            <a:endParaRPr lang="en-US" sz="2800" dirty="0">
              <a:solidFill>
                <a:prstClr val="black"/>
              </a:solidFill>
              <a:latin typeface="Cambria" panose="02040503050406030204" pitchFamily="18" charset="0"/>
              <a:ea typeface="Cambria" panose="02040503050406030204" pitchFamily="18" charset="0"/>
            </a:endParaRPr>
          </a:p>
        </p:txBody>
      </p:sp>
      <p:sp>
        <p:nvSpPr>
          <p:cNvPr id="6" name="TextBox 5"/>
          <p:cNvSpPr txBox="1"/>
          <p:nvPr/>
        </p:nvSpPr>
        <p:spPr>
          <a:xfrm>
            <a:off x="228600" y="3679202"/>
            <a:ext cx="4114800" cy="1384995"/>
          </a:xfrm>
          <a:prstGeom prst="rect">
            <a:avLst/>
          </a:prstGeom>
          <a:solidFill>
            <a:srgbClr val="A2965C"/>
          </a:solidFill>
          <a:ln w="31750">
            <a:solidFill>
              <a:schemeClr val="accent1">
                <a:lumMod val="50000"/>
              </a:schemeClr>
            </a:solidFill>
          </a:ln>
        </p:spPr>
        <p:txBody>
          <a:bodyPr wrap="square" rtlCol="0">
            <a:spAutoFit/>
          </a:bodyPr>
          <a:lstStyle/>
          <a:p>
            <a:r>
              <a:rPr lang="en-US" sz="2000" dirty="0" smtClean="0">
                <a:solidFill>
                  <a:prstClr val="black"/>
                </a:solidFill>
                <a:latin typeface="Segoe Print" panose="02000600000000000000" pitchFamily="2" charset="0"/>
                <a:ea typeface="Cambria" panose="02040503050406030204" pitchFamily="18" charset="0"/>
              </a:rPr>
              <a:t>Complete a chart like the one shown here to compare and contrast the two things being compared in this passage</a:t>
            </a:r>
            <a:r>
              <a:rPr lang="en-US" sz="2400" dirty="0" smtClean="0">
                <a:solidFill>
                  <a:prstClr val="black"/>
                </a:solidFill>
                <a:latin typeface="Segoe Print" panose="02000600000000000000" pitchFamily="2" charset="0"/>
                <a:ea typeface="Cambria" panose="02040503050406030204" pitchFamily="18" charset="0"/>
              </a:rPr>
              <a:t>.</a:t>
            </a:r>
            <a:endParaRPr lang="en-US" sz="2800" dirty="0">
              <a:solidFill>
                <a:prstClr val="black"/>
              </a:solidFill>
              <a:latin typeface="Cambria" panose="02040503050406030204" pitchFamily="18" charset="0"/>
              <a:ea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79147238"/>
              </p:ext>
            </p:extLst>
          </p:nvPr>
        </p:nvGraphicFramePr>
        <p:xfrm>
          <a:off x="4566745" y="3815546"/>
          <a:ext cx="4501055" cy="2819400"/>
        </p:xfrm>
        <a:graphic>
          <a:graphicData uri="http://schemas.openxmlformats.org/drawingml/2006/table">
            <a:tbl>
              <a:tblPr firstRow="1" bandRow="1">
                <a:tableStyleId>{5C22544A-7EE6-4342-B048-85BDC9FD1C3A}</a:tableStyleId>
              </a:tblPr>
              <a:tblGrid>
                <a:gridCol w="1473200"/>
                <a:gridCol w="1473200"/>
                <a:gridCol w="1554655"/>
              </a:tblGrid>
              <a:tr h="414286">
                <a:tc>
                  <a:txBody>
                    <a:bodyPr/>
                    <a:lstStyle/>
                    <a:p>
                      <a:pPr algn="ctr"/>
                      <a:r>
                        <a:rPr lang="en-US" sz="2000" b="1" dirty="0" smtClean="0">
                          <a:solidFill>
                            <a:schemeClr val="tx1"/>
                          </a:solidFill>
                          <a:latin typeface="Candara" panose="020E0502030303020204" pitchFamily="34" charset="0"/>
                        </a:rPr>
                        <a:t>Mark’s Vehicle </a:t>
                      </a:r>
                      <a:endParaRPr lang="en-US" sz="2000" b="1" dirty="0">
                        <a:solidFill>
                          <a:schemeClr val="tx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latin typeface="Candara" panose="020E0502030303020204" pitchFamily="34" charset="0"/>
                        </a:rPr>
                        <a:t>Marv’s Vehicle </a:t>
                      </a:r>
                      <a:endParaRPr lang="en-US" sz="2000" b="1" dirty="0">
                        <a:solidFill>
                          <a:schemeClr val="tx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latin typeface="Candara" panose="020E0502030303020204" pitchFamily="34" charset="0"/>
                        </a:rPr>
                        <a:t>Both</a:t>
                      </a:r>
                      <a:endParaRPr lang="en-US" sz="2000" b="1" dirty="0">
                        <a:solidFill>
                          <a:schemeClr val="tx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55283">
                <a:tc>
                  <a:txBody>
                    <a:bodyPr/>
                    <a:lstStyle/>
                    <a:p>
                      <a:pPr algn="l"/>
                      <a:r>
                        <a:rPr lang="en-US" sz="1900" b="0" dirty="0" smtClean="0">
                          <a:solidFill>
                            <a:schemeClr val="tx1"/>
                          </a:solidFill>
                          <a:latin typeface="Candara" panose="020E0502030303020204" pitchFamily="34" charset="0"/>
                        </a:rPr>
                        <a:t>- Bug</a:t>
                      </a:r>
                    </a:p>
                    <a:p>
                      <a:pPr algn="l"/>
                      <a:r>
                        <a:rPr lang="en-US" sz="1900" b="0" dirty="0" smtClean="0">
                          <a:solidFill>
                            <a:schemeClr val="tx1"/>
                          </a:solidFill>
                          <a:latin typeface="Candara" panose="020E0502030303020204" pitchFamily="34" charset="0"/>
                        </a:rPr>
                        <a:t>- Shiny</a:t>
                      </a:r>
                    </a:p>
                    <a:p>
                      <a:pPr algn="l"/>
                      <a:r>
                        <a:rPr lang="en-US" sz="1900" b="0" dirty="0" smtClean="0">
                          <a:solidFill>
                            <a:schemeClr val="tx1"/>
                          </a:solidFill>
                          <a:latin typeface="Candara" panose="020E0502030303020204" pitchFamily="34" charset="0"/>
                        </a:rPr>
                        <a:t>- No scratches</a:t>
                      </a:r>
                    </a:p>
                    <a:p>
                      <a:pPr algn="l"/>
                      <a:r>
                        <a:rPr lang="en-US" sz="1900" b="0" dirty="0" smtClean="0">
                          <a:solidFill>
                            <a:schemeClr val="tx1"/>
                          </a:solidFill>
                          <a:latin typeface="Candara" panose="020E0502030303020204" pitchFamily="34" charset="0"/>
                        </a:rPr>
                        <a:t>- New</a:t>
                      </a:r>
                      <a:r>
                        <a:rPr lang="en-US" sz="1900" b="0" baseline="0" dirty="0" smtClean="0">
                          <a:solidFill>
                            <a:schemeClr val="tx1"/>
                          </a:solidFill>
                          <a:latin typeface="Candara" panose="020E0502030303020204" pitchFamily="34" charset="0"/>
                        </a:rPr>
                        <a:t> neon blue upholstery</a:t>
                      </a:r>
                      <a:endParaRPr lang="en-US" sz="1900" b="0" dirty="0">
                        <a:solidFill>
                          <a:schemeClr val="tx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900" b="0" dirty="0" smtClean="0">
                          <a:solidFill>
                            <a:schemeClr val="tx1"/>
                          </a:solidFill>
                          <a:latin typeface="Candara" panose="020E0502030303020204" pitchFamily="34" charset="0"/>
                        </a:rPr>
                        <a:t>- Van</a:t>
                      </a:r>
                    </a:p>
                    <a:p>
                      <a:pPr algn="l"/>
                      <a:r>
                        <a:rPr lang="en-US" sz="1900" b="0" dirty="0" smtClean="0">
                          <a:solidFill>
                            <a:schemeClr val="tx1"/>
                          </a:solidFill>
                          <a:latin typeface="Candara" panose="020E0502030303020204" pitchFamily="34" charset="0"/>
                        </a:rPr>
                        <a:t>- Faded</a:t>
                      </a:r>
                    </a:p>
                    <a:p>
                      <a:pPr algn="l"/>
                      <a:r>
                        <a:rPr lang="en-US" sz="1900" b="0" dirty="0" smtClean="0">
                          <a:solidFill>
                            <a:schemeClr val="tx1"/>
                          </a:solidFill>
                          <a:latin typeface="Candara" panose="020E0502030303020204" pitchFamily="34" charset="0"/>
                        </a:rPr>
                        <a:t>- Hand-painted pink sides with flowers</a:t>
                      </a:r>
                      <a:endParaRPr lang="en-US" sz="1900" b="0" dirty="0">
                        <a:solidFill>
                          <a:schemeClr val="tx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900" b="0" dirty="0" smtClean="0">
                          <a:solidFill>
                            <a:schemeClr val="tx1"/>
                          </a:solidFill>
                          <a:latin typeface="Candara" panose="020E0502030303020204" pitchFamily="34" charset="0"/>
                        </a:rPr>
                        <a:t>- Volkswagen</a:t>
                      </a:r>
                    </a:p>
                    <a:p>
                      <a:pPr algn="l"/>
                      <a:r>
                        <a:rPr lang="en-US" sz="1900" b="0" dirty="0" smtClean="0">
                          <a:solidFill>
                            <a:schemeClr val="tx1"/>
                          </a:solidFill>
                          <a:latin typeface="Candara" panose="020E0502030303020204" pitchFamily="34" charset="0"/>
                        </a:rPr>
                        <a:t>- Yellow</a:t>
                      </a:r>
                    </a:p>
                    <a:p>
                      <a:pPr algn="l"/>
                      <a:endParaRPr lang="en-US" sz="1900" b="0" dirty="0" smtClean="0">
                        <a:solidFill>
                          <a:schemeClr val="tx1"/>
                        </a:solidFill>
                        <a:latin typeface="Candara" panose="020E0502030303020204" pitchFamily="34" charset="0"/>
                      </a:endParaRPr>
                    </a:p>
                    <a:p>
                      <a:pPr algn="l"/>
                      <a:endParaRPr lang="en-US" sz="1900" b="0" dirty="0" smtClean="0">
                        <a:solidFill>
                          <a:schemeClr val="tx1"/>
                        </a:solidFill>
                        <a:latin typeface="Candara" panose="020E0502030303020204" pitchFamily="34" charset="0"/>
                      </a:endParaRPr>
                    </a:p>
                    <a:p>
                      <a:pPr algn="l"/>
                      <a:endParaRPr lang="en-US" sz="1900" b="0" dirty="0" smtClean="0">
                        <a:solidFill>
                          <a:schemeClr val="tx1"/>
                        </a:solidFill>
                        <a:latin typeface="Candara" panose="020E0502030303020204" pitchFamily="34" charset="0"/>
                      </a:endParaRPr>
                    </a:p>
                    <a:p>
                      <a:pPr algn="l"/>
                      <a:endParaRPr lang="en-US" sz="1900" b="0" dirty="0" smtClean="0">
                        <a:solidFill>
                          <a:schemeClr val="tx1"/>
                        </a:solidFill>
                        <a:latin typeface="Candara" panose="020E0502030303020204" pitchFamily="34" charset="0"/>
                      </a:endParaRPr>
                    </a:p>
                    <a:p>
                      <a:pPr algn="l"/>
                      <a:endParaRPr lang="en-US" sz="1900" b="0" dirty="0">
                        <a:solidFill>
                          <a:schemeClr val="tx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6384444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7" name="TextBox 6"/>
          <p:cNvSpPr txBox="1"/>
          <p:nvPr/>
        </p:nvSpPr>
        <p:spPr>
          <a:xfrm>
            <a:off x="285750" y="457200"/>
            <a:ext cx="8648700" cy="3693319"/>
          </a:xfrm>
          <a:prstGeom prst="rect">
            <a:avLst/>
          </a:prstGeom>
          <a:solidFill>
            <a:schemeClr val="tx1"/>
          </a:solidFill>
          <a:ln w="31750">
            <a:solidFill>
              <a:schemeClr val="accent1">
                <a:lumMod val="50000"/>
              </a:schemeClr>
            </a:solidFill>
          </a:ln>
        </p:spPr>
        <p:txBody>
          <a:bodyPr wrap="square" rtlCol="0">
            <a:spAutoFit/>
          </a:bodyPr>
          <a:lstStyle/>
          <a:p>
            <a:r>
              <a:rPr lang="en-US" sz="2600" dirty="0" smtClean="0">
                <a:solidFill>
                  <a:prstClr val="white"/>
                </a:solidFill>
                <a:latin typeface="Cambria" panose="02040503050406030204" pitchFamily="18" charset="0"/>
                <a:ea typeface="Cambria" panose="02040503050406030204" pitchFamily="18" charset="0"/>
              </a:rPr>
              <a:t>George Washington and Thomas Jefferson set the course for the United States right from the beginning.  George Washington was  Commander-in-Chief during the Revolutionary War and went on to be chosen unanimously as our first president by the founding fathers.  Thomas Jefferson was the main author of the Declaration of Independence, and he later became John Adams’s vice president.  Then, after a tie vote, Jefferson was chosen third president by the electoral college.</a:t>
            </a:r>
            <a:endParaRPr lang="en-US" sz="2800" dirty="0">
              <a:solidFill>
                <a:prstClr val="black"/>
              </a:solidFill>
              <a:latin typeface="Cambria" panose="02040503050406030204" pitchFamily="18" charset="0"/>
              <a:ea typeface="Cambria" panose="02040503050406030204" pitchFamily="18" charset="0"/>
            </a:endParaRPr>
          </a:p>
        </p:txBody>
      </p:sp>
      <p:sp>
        <p:nvSpPr>
          <p:cNvPr id="6" name="TextBox 5"/>
          <p:cNvSpPr txBox="1"/>
          <p:nvPr/>
        </p:nvSpPr>
        <p:spPr>
          <a:xfrm>
            <a:off x="228600" y="4498705"/>
            <a:ext cx="2609544" cy="2246769"/>
          </a:xfrm>
          <a:prstGeom prst="rect">
            <a:avLst/>
          </a:prstGeom>
          <a:solidFill>
            <a:srgbClr val="A2965C"/>
          </a:solidFill>
          <a:ln w="31750">
            <a:solidFill>
              <a:schemeClr val="accent1">
                <a:lumMod val="50000"/>
              </a:schemeClr>
            </a:solidFill>
          </a:ln>
        </p:spPr>
        <p:txBody>
          <a:bodyPr wrap="square" rtlCol="0">
            <a:spAutoFit/>
          </a:bodyPr>
          <a:lstStyle/>
          <a:p>
            <a:r>
              <a:rPr lang="en-US" sz="2000" dirty="0" smtClean="0">
                <a:solidFill>
                  <a:prstClr val="black"/>
                </a:solidFill>
                <a:latin typeface="Segoe Print" panose="02000600000000000000" pitchFamily="2" charset="0"/>
                <a:ea typeface="Cambria" panose="02040503050406030204" pitchFamily="18" charset="0"/>
              </a:rPr>
              <a:t>Complete a chart like the one shown here to compare and contrast the two things being compared in this passage.</a:t>
            </a:r>
            <a:endParaRPr lang="en-US" sz="2000" dirty="0">
              <a:solidFill>
                <a:prstClr val="black"/>
              </a:solidFill>
              <a:latin typeface="Cambria" panose="02040503050406030204" pitchFamily="18" charset="0"/>
              <a:ea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71472265"/>
              </p:ext>
            </p:extLst>
          </p:nvPr>
        </p:nvGraphicFramePr>
        <p:xfrm>
          <a:off x="4826876" y="4335226"/>
          <a:ext cx="3962400" cy="2334526"/>
        </p:xfrm>
        <a:graphic>
          <a:graphicData uri="http://schemas.openxmlformats.org/drawingml/2006/table">
            <a:tbl>
              <a:tblPr firstRow="1" bandRow="1">
                <a:tableStyleId>{5C22544A-7EE6-4342-B048-85BDC9FD1C3A}</a:tableStyleId>
              </a:tblPr>
              <a:tblGrid>
                <a:gridCol w="1320800"/>
                <a:gridCol w="1320800"/>
                <a:gridCol w="1320800"/>
              </a:tblGrid>
              <a:tr h="414286">
                <a:tc>
                  <a:txBody>
                    <a:bodyPr/>
                    <a:lstStyle/>
                    <a:p>
                      <a:pPr algn="ctr"/>
                      <a:endParaRPr lang="en-US" sz="2000" dirty="0">
                        <a:solidFill>
                          <a:schemeClr val="tx1"/>
                        </a:solidFill>
                        <a:latin typeface="Segoe Print" panose="02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chemeClr val="tx1"/>
                        </a:solidFill>
                        <a:latin typeface="Segoe Print" panose="02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chemeClr val="tx1"/>
                        </a:solidFill>
                        <a:latin typeface="Segoe Print" panose="02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55283">
                <a:tc>
                  <a:txBody>
                    <a:bodyPr/>
                    <a:lstStyle/>
                    <a:p>
                      <a:pPr algn="ctr"/>
                      <a:endParaRPr lang="en-US" sz="2000" dirty="0">
                        <a:solidFill>
                          <a:schemeClr val="tx1"/>
                        </a:solidFill>
                        <a:latin typeface="Segoe Print" panose="02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chemeClr val="tx1"/>
                        </a:solidFill>
                        <a:latin typeface="Segoe Print" panose="02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smtClean="0">
                        <a:solidFill>
                          <a:schemeClr val="tx1"/>
                        </a:solidFill>
                        <a:latin typeface="Segoe Print" panose="02000600000000000000" pitchFamily="2" charset="0"/>
                      </a:endParaRPr>
                    </a:p>
                    <a:p>
                      <a:pPr algn="ctr"/>
                      <a:endParaRPr lang="en-US" sz="2000" dirty="0" smtClean="0">
                        <a:solidFill>
                          <a:schemeClr val="tx1"/>
                        </a:solidFill>
                        <a:latin typeface="Segoe Print" panose="02000600000000000000" pitchFamily="2" charset="0"/>
                      </a:endParaRPr>
                    </a:p>
                    <a:p>
                      <a:pPr algn="ctr"/>
                      <a:endParaRPr lang="en-US" sz="2000" dirty="0" smtClean="0">
                        <a:solidFill>
                          <a:schemeClr val="tx1"/>
                        </a:solidFill>
                        <a:latin typeface="Segoe Print" panose="02000600000000000000" pitchFamily="2" charset="0"/>
                      </a:endParaRPr>
                    </a:p>
                    <a:p>
                      <a:pPr algn="ctr"/>
                      <a:endParaRPr lang="en-US" sz="2000" dirty="0" smtClean="0">
                        <a:solidFill>
                          <a:schemeClr val="tx1"/>
                        </a:solidFill>
                        <a:latin typeface="Segoe Print" panose="02000600000000000000" pitchFamily="2" charset="0"/>
                      </a:endParaRPr>
                    </a:p>
                    <a:p>
                      <a:pPr algn="ctr"/>
                      <a:endParaRPr lang="en-US" sz="2000" dirty="0" smtClean="0">
                        <a:solidFill>
                          <a:schemeClr val="tx1"/>
                        </a:solidFill>
                        <a:latin typeface="Segoe Print" panose="02000600000000000000" pitchFamily="2" charset="0"/>
                      </a:endParaRPr>
                    </a:p>
                    <a:p>
                      <a:pPr algn="ctr"/>
                      <a:endParaRPr lang="en-US" sz="2000" dirty="0">
                        <a:solidFill>
                          <a:schemeClr val="tx1"/>
                        </a:solidFill>
                        <a:latin typeface="Segoe Print" panose="02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786856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4" name="TextBox 3"/>
          <p:cNvSpPr txBox="1"/>
          <p:nvPr/>
        </p:nvSpPr>
        <p:spPr>
          <a:xfrm>
            <a:off x="171450" y="381000"/>
            <a:ext cx="9144000" cy="923330"/>
          </a:xfrm>
          <a:prstGeom prst="rect">
            <a:avLst/>
          </a:prstGeom>
          <a:noFill/>
        </p:spPr>
        <p:txBody>
          <a:bodyPr wrap="square" rtlCol="0">
            <a:spAutoFit/>
          </a:bodyPr>
          <a:lstStyle/>
          <a:p>
            <a:r>
              <a:rPr lang="en-US" sz="5400" b="1" dirty="0" smtClean="0">
                <a:latin typeface="Cambria" panose="02040503050406030204" pitchFamily="18" charset="0"/>
                <a:ea typeface="Cambria" panose="02040503050406030204" pitchFamily="18" charset="0"/>
              </a:rPr>
              <a:t>Similarities and Differences</a:t>
            </a:r>
            <a:endParaRPr lang="en-US" sz="5400" b="1" dirty="0">
              <a:latin typeface="Cambria" panose="02040503050406030204" pitchFamily="18" charset="0"/>
              <a:ea typeface="Cambria" panose="02040503050406030204" pitchFamily="18" charset="0"/>
            </a:endParaRPr>
          </a:p>
        </p:txBody>
      </p:sp>
      <p:sp>
        <p:nvSpPr>
          <p:cNvPr id="5" name="TextBox 4"/>
          <p:cNvSpPr txBox="1"/>
          <p:nvPr/>
        </p:nvSpPr>
        <p:spPr>
          <a:xfrm>
            <a:off x="228600" y="1447800"/>
            <a:ext cx="6400800" cy="2554545"/>
          </a:xfrm>
          <a:prstGeom prst="rect">
            <a:avLst/>
          </a:prstGeom>
          <a:noFill/>
        </p:spPr>
        <p:txBody>
          <a:bodyPr wrap="square" rtlCol="0">
            <a:spAutoFit/>
          </a:bodyPr>
          <a:lstStyle/>
          <a:p>
            <a:r>
              <a:rPr lang="en-US" sz="3200" dirty="0" smtClean="0">
                <a:latin typeface="Cambria" panose="02040503050406030204" pitchFamily="18" charset="0"/>
                <a:ea typeface="Cambria" panose="02040503050406030204" pitchFamily="18" charset="0"/>
              </a:rPr>
              <a:t>To </a:t>
            </a:r>
            <a:r>
              <a:rPr lang="en-US" sz="3200" b="1" dirty="0" smtClean="0">
                <a:latin typeface="Cambria" panose="02040503050406030204" pitchFamily="18" charset="0"/>
                <a:ea typeface="Cambria" panose="02040503050406030204" pitchFamily="18" charset="0"/>
              </a:rPr>
              <a:t>Compare and contrast,</a:t>
            </a:r>
            <a:r>
              <a:rPr lang="en-US" sz="3200" dirty="0" smtClean="0">
                <a:latin typeface="Cambria" panose="02040503050406030204" pitchFamily="18" charset="0"/>
                <a:ea typeface="Cambria" panose="02040503050406030204" pitchFamily="18" charset="0"/>
              </a:rPr>
              <a:t>  look at features that both things have in common - </a:t>
            </a:r>
            <a:r>
              <a:rPr lang="en-US" sz="3200" b="1" dirty="0" smtClean="0">
                <a:latin typeface="Cambria" panose="02040503050406030204" pitchFamily="18" charset="0"/>
                <a:ea typeface="Cambria" panose="02040503050406030204" pitchFamily="18" charset="0"/>
              </a:rPr>
              <a:t>similarities</a:t>
            </a:r>
            <a:r>
              <a:rPr lang="en-US" sz="3200" dirty="0" smtClean="0">
                <a:latin typeface="Cambria" panose="02040503050406030204" pitchFamily="18" charset="0"/>
                <a:ea typeface="Cambria" panose="02040503050406030204" pitchFamily="18" charset="0"/>
              </a:rPr>
              <a:t>.  </a:t>
            </a:r>
          </a:p>
          <a:p>
            <a:r>
              <a:rPr lang="en-US" sz="3200" dirty="0" smtClean="0">
                <a:latin typeface="Cambria" panose="02040503050406030204" pitchFamily="18" charset="0"/>
                <a:ea typeface="Cambria" panose="02040503050406030204" pitchFamily="18" charset="0"/>
              </a:rPr>
              <a:t>Then look for features that only one or the other has - </a:t>
            </a:r>
            <a:r>
              <a:rPr lang="en-US" sz="3200" b="1" dirty="0" smtClean="0">
                <a:latin typeface="Cambria" panose="02040503050406030204" pitchFamily="18" charset="0"/>
                <a:ea typeface="Cambria" panose="02040503050406030204" pitchFamily="18" charset="0"/>
              </a:rPr>
              <a:t>differences. </a:t>
            </a:r>
            <a:endParaRPr lang="en-US" sz="3200" b="1" dirty="0">
              <a:latin typeface="Cambria" panose="02040503050406030204" pitchFamily="18" charset="0"/>
              <a:ea typeface="Cambria" panose="02040503050406030204" pitchFamily="18" charset="0"/>
            </a:endParaRPr>
          </a:p>
        </p:txBody>
      </p:sp>
      <p:sp>
        <p:nvSpPr>
          <p:cNvPr id="6" name="TextBox 5"/>
          <p:cNvSpPr txBox="1"/>
          <p:nvPr/>
        </p:nvSpPr>
        <p:spPr>
          <a:xfrm>
            <a:off x="1390650" y="4352799"/>
            <a:ext cx="7467600" cy="2246769"/>
          </a:xfrm>
          <a:prstGeom prst="rect">
            <a:avLst/>
          </a:prstGeom>
          <a:solidFill>
            <a:srgbClr val="A2965C"/>
          </a:solidFill>
          <a:ln w="31750">
            <a:solidFill>
              <a:schemeClr val="accent1">
                <a:lumMod val="50000"/>
              </a:schemeClr>
            </a:solidFill>
          </a:ln>
        </p:spPr>
        <p:txBody>
          <a:bodyPr wrap="square" rtlCol="0">
            <a:spAutoFit/>
          </a:bodyPr>
          <a:lstStyle/>
          <a:p>
            <a:r>
              <a:rPr lang="en-US" sz="2800" dirty="0" smtClean="0">
                <a:latin typeface="Cambria" panose="02040503050406030204" pitchFamily="18" charset="0"/>
                <a:ea typeface="Cambria" panose="02040503050406030204" pitchFamily="18" charset="0"/>
              </a:rPr>
              <a:t>Think about an article comparing two movies.  Maybe they both have great special effects. That would be a similarity.    Supposes that one movie has famous stars and the other has unknown actors.  That’s a difference.</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31466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7" name="TextBox 6"/>
          <p:cNvSpPr txBox="1"/>
          <p:nvPr/>
        </p:nvSpPr>
        <p:spPr>
          <a:xfrm>
            <a:off x="285750" y="457200"/>
            <a:ext cx="8648700" cy="3693319"/>
          </a:xfrm>
          <a:prstGeom prst="rect">
            <a:avLst/>
          </a:prstGeom>
          <a:solidFill>
            <a:schemeClr val="tx1"/>
          </a:solidFill>
          <a:ln w="31750">
            <a:solidFill>
              <a:schemeClr val="accent1">
                <a:lumMod val="50000"/>
              </a:schemeClr>
            </a:solidFill>
          </a:ln>
        </p:spPr>
        <p:txBody>
          <a:bodyPr wrap="square" rtlCol="0">
            <a:spAutoFit/>
          </a:bodyPr>
          <a:lstStyle/>
          <a:p>
            <a:r>
              <a:rPr lang="en-US" sz="2600" dirty="0" smtClean="0">
                <a:solidFill>
                  <a:prstClr val="white"/>
                </a:solidFill>
                <a:latin typeface="Cambria" panose="02040503050406030204" pitchFamily="18" charset="0"/>
                <a:ea typeface="Cambria" panose="02040503050406030204" pitchFamily="18" charset="0"/>
              </a:rPr>
              <a:t>George Washington and Thomas Jefferson set the course for the United States right from the beginning.  George Washington was  commander in chief during the Revolutionary War and went on to be chosen unanimously as our first president by the founding fathers.  Thomas Jefferson was the main author of the Declaration of Independence, and he later became John Adams’s vice president.  Then, after a tie vote, Jefferson was chosen third president by the electoral college.</a:t>
            </a:r>
            <a:endParaRPr lang="en-US" sz="2800" dirty="0">
              <a:solidFill>
                <a:prstClr val="black"/>
              </a:solidFill>
              <a:latin typeface="Cambria" panose="02040503050406030204" pitchFamily="18" charset="0"/>
              <a:ea typeface="Cambria" panose="02040503050406030204" pitchFamily="18" charset="0"/>
            </a:endParaRPr>
          </a:p>
        </p:txBody>
      </p:sp>
      <p:sp>
        <p:nvSpPr>
          <p:cNvPr id="6" name="TextBox 5"/>
          <p:cNvSpPr txBox="1"/>
          <p:nvPr/>
        </p:nvSpPr>
        <p:spPr>
          <a:xfrm>
            <a:off x="228600" y="4498705"/>
            <a:ext cx="2609544" cy="2246769"/>
          </a:xfrm>
          <a:prstGeom prst="rect">
            <a:avLst/>
          </a:prstGeom>
          <a:solidFill>
            <a:srgbClr val="A2965C"/>
          </a:solidFill>
          <a:ln w="31750">
            <a:solidFill>
              <a:schemeClr val="accent1">
                <a:lumMod val="50000"/>
              </a:schemeClr>
            </a:solidFill>
          </a:ln>
        </p:spPr>
        <p:txBody>
          <a:bodyPr wrap="square" rtlCol="0">
            <a:spAutoFit/>
          </a:bodyPr>
          <a:lstStyle/>
          <a:p>
            <a:r>
              <a:rPr lang="en-US" sz="2000" dirty="0" smtClean="0">
                <a:solidFill>
                  <a:prstClr val="black"/>
                </a:solidFill>
                <a:latin typeface="Segoe Print" panose="02000600000000000000" pitchFamily="2" charset="0"/>
                <a:ea typeface="Cambria" panose="02040503050406030204" pitchFamily="18" charset="0"/>
              </a:rPr>
              <a:t>Complete a chart like the one shown here to compare and contrast the two things being compared in this passage.</a:t>
            </a:r>
            <a:endParaRPr lang="en-US" sz="2000" dirty="0">
              <a:solidFill>
                <a:prstClr val="black"/>
              </a:solidFill>
              <a:latin typeface="Cambria" panose="02040503050406030204" pitchFamily="18" charset="0"/>
              <a:ea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87086545"/>
              </p:ext>
            </p:extLst>
          </p:nvPr>
        </p:nvGraphicFramePr>
        <p:xfrm>
          <a:off x="4610100" y="4335226"/>
          <a:ext cx="4457700" cy="2269569"/>
        </p:xfrm>
        <a:graphic>
          <a:graphicData uri="http://schemas.openxmlformats.org/drawingml/2006/table">
            <a:tbl>
              <a:tblPr firstRow="1" bandRow="1">
                <a:tableStyleId>{5C22544A-7EE6-4342-B048-85BDC9FD1C3A}</a:tableStyleId>
              </a:tblPr>
              <a:tblGrid>
                <a:gridCol w="1485900"/>
                <a:gridCol w="1582822"/>
                <a:gridCol w="1388978"/>
              </a:tblGrid>
              <a:tr h="414286">
                <a:tc>
                  <a:txBody>
                    <a:bodyPr/>
                    <a:lstStyle/>
                    <a:p>
                      <a:pPr algn="ctr"/>
                      <a:r>
                        <a:rPr lang="en-US" sz="1800" dirty="0" smtClean="0">
                          <a:solidFill>
                            <a:schemeClr val="tx1"/>
                          </a:solidFill>
                          <a:latin typeface="Candara" panose="020E0502030303020204" pitchFamily="34" charset="0"/>
                        </a:rPr>
                        <a:t>Washington</a:t>
                      </a:r>
                      <a:endParaRPr lang="en-US" sz="1800" dirty="0">
                        <a:solidFill>
                          <a:schemeClr val="tx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Candara" panose="020E0502030303020204" pitchFamily="34" charset="0"/>
                        </a:rPr>
                        <a:t>Jefferson</a:t>
                      </a:r>
                      <a:endParaRPr lang="en-US" sz="1800" dirty="0">
                        <a:solidFill>
                          <a:schemeClr val="tx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latin typeface="Candara" panose="020E0502030303020204" pitchFamily="34" charset="0"/>
                        </a:rPr>
                        <a:t>Both</a:t>
                      </a:r>
                      <a:endParaRPr lang="en-US" sz="1800" dirty="0">
                        <a:solidFill>
                          <a:schemeClr val="tx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55283">
                <a:tc>
                  <a:txBody>
                    <a:bodyPr/>
                    <a:lstStyle/>
                    <a:p>
                      <a:pPr algn="l"/>
                      <a:r>
                        <a:rPr lang="en-US" sz="1600" dirty="0" smtClean="0">
                          <a:solidFill>
                            <a:schemeClr val="tx1"/>
                          </a:solidFill>
                          <a:latin typeface="Candara" panose="020E0502030303020204" pitchFamily="34" charset="0"/>
                        </a:rPr>
                        <a:t>- First president</a:t>
                      </a:r>
                    </a:p>
                    <a:p>
                      <a:pPr algn="l"/>
                      <a:r>
                        <a:rPr lang="en-US" sz="1600" dirty="0" smtClean="0">
                          <a:solidFill>
                            <a:schemeClr val="tx1"/>
                          </a:solidFill>
                          <a:latin typeface="Candara" panose="020E0502030303020204" pitchFamily="34" charset="0"/>
                        </a:rPr>
                        <a:t>- Revolutionary War commander</a:t>
                      </a:r>
                    </a:p>
                    <a:p>
                      <a:pPr algn="l"/>
                      <a:r>
                        <a:rPr lang="en-US" sz="1600" dirty="0" smtClean="0">
                          <a:solidFill>
                            <a:schemeClr val="tx1"/>
                          </a:solidFill>
                          <a:latin typeface="Candara" panose="020E0502030303020204" pitchFamily="34" charset="0"/>
                        </a:rPr>
                        <a:t>- Chosen unanimously</a:t>
                      </a:r>
                      <a:endParaRPr lang="en-US" sz="1600" dirty="0">
                        <a:solidFill>
                          <a:schemeClr val="tx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dirty="0" smtClean="0">
                          <a:solidFill>
                            <a:schemeClr val="tx1"/>
                          </a:solidFill>
                          <a:latin typeface="Candara" panose="020E0502030303020204" pitchFamily="34" charset="0"/>
                        </a:rPr>
                        <a:t>- Third president</a:t>
                      </a:r>
                    </a:p>
                    <a:p>
                      <a:pPr algn="l"/>
                      <a:r>
                        <a:rPr lang="en-US" sz="1600" dirty="0" smtClean="0">
                          <a:solidFill>
                            <a:schemeClr val="tx1"/>
                          </a:solidFill>
                          <a:latin typeface="Candara" panose="020E0502030303020204" pitchFamily="34" charset="0"/>
                        </a:rPr>
                        <a:t>- Wrote Declaration of Independence</a:t>
                      </a:r>
                    </a:p>
                    <a:p>
                      <a:pPr algn="l"/>
                      <a:r>
                        <a:rPr lang="en-US" sz="1600" dirty="0" smtClean="0">
                          <a:solidFill>
                            <a:schemeClr val="tx1"/>
                          </a:solidFill>
                          <a:latin typeface="Candara" panose="020E0502030303020204" pitchFamily="34" charset="0"/>
                        </a:rPr>
                        <a:t>- Chosen after tie vote</a:t>
                      </a:r>
                      <a:endParaRPr lang="en-US" sz="1600" dirty="0">
                        <a:solidFill>
                          <a:schemeClr val="tx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dirty="0" smtClean="0">
                          <a:solidFill>
                            <a:schemeClr val="tx1"/>
                          </a:solidFill>
                          <a:latin typeface="Candara" panose="020E0502030303020204" pitchFamily="34" charset="0"/>
                        </a:rPr>
                        <a:t>- President of US</a:t>
                      </a:r>
                    </a:p>
                    <a:p>
                      <a:pPr algn="l"/>
                      <a:r>
                        <a:rPr lang="en-US" sz="1600" dirty="0" smtClean="0">
                          <a:solidFill>
                            <a:schemeClr val="tx1"/>
                          </a:solidFill>
                          <a:latin typeface="Candara" panose="020E0502030303020204" pitchFamily="34" charset="0"/>
                        </a:rPr>
                        <a:t>- Important</a:t>
                      </a:r>
                      <a:r>
                        <a:rPr lang="en-US" sz="1600" baseline="0" dirty="0" smtClean="0">
                          <a:solidFill>
                            <a:schemeClr val="tx1"/>
                          </a:solidFill>
                          <a:latin typeface="Candara" panose="020E0502030303020204" pitchFamily="34" charset="0"/>
                        </a:rPr>
                        <a:t> in early US history</a:t>
                      </a:r>
                      <a:endParaRPr lang="en-US" sz="1600" dirty="0" smtClean="0">
                        <a:solidFill>
                          <a:schemeClr val="tx1"/>
                        </a:solidFill>
                        <a:latin typeface="Candara" panose="020E0502030303020204" pitchFamily="34" charset="0"/>
                      </a:endParaRPr>
                    </a:p>
                    <a:p>
                      <a:pPr algn="l"/>
                      <a:endParaRPr lang="en-US" sz="1600" dirty="0">
                        <a:solidFill>
                          <a:schemeClr val="tx1"/>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4450474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7" name="TextBox 6"/>
          <p:cNvSpPr txBox="1"/>
          <p:nvPr/>
        </p:nvSpPr>
        <p:spPr>
          <a:xfrm>
            <a:off x="438806" y="533400"/>
            <a:ext cx="6114394" cy="4524315"/>
          </a:xfrm>
          <a:prstGeom prst="rect">
            <a:avLst/>
          </a:prstGeom>
          <a:solidFill>
            <a:schemeClr val="tx1"/>
          </a:solidFill>
          <a:ln w="31750">
            <a:solidFill>
              <a:schemeClr val="accent1">
                <a:lumMod val="50000"/>
              </a:schemeClr>
            </a:solidFill>
          </a:ln>
        </p:spPr>
        <p:txBody>
          <a:bodyPr wrap="square" rtlCol="0">
            <a:spAutoFit/>
          </a:bodyPr>
          <a:lstStyle/>
          <a:p>
            <a:pPr algn="ctr"/>
            <a:r>
              <a:rPr lang="en-US" sz="3200" dirty="0" smtClean="0">
                <a:solidFill>
                  <a:prstClr val="white"/>
                </a:solidFill>
                <a:latin typeface="Segoe Print" panose="02000600000000000000" pitchFamily="2" charset="0"/>
                <a:ea typeface="Cambria" panose="02040503050406030204" pitchFamily="18" charset="0"/>
              </a:rPr>
              <a:t>Can you name an article that you have read which had a compare and contrast text structure?</a:t>
            </a:r>
          </a:p>
          <a:p>
            <a:pPr algn="ctr"/>
            <a:endParaRPr lang="en-US" sz="3200" dirty="0">
              <a:solidFill>
                <a:prstClr val="white"/>
              </a:solidFill>
              <a:latin typeface="Segoe Print" panose="02000600000000000000" pitchFamily="2" charset="0"/>
              <a:ea typeface="Cambria" panose="02040503050406030204" pitchFamily="18" charset="0"/>
            </a:endParaRPr>
          </a:p>
          <a:p>
            <a:pPr algn="ctr"/>
            <a:r>
              <a:rPr lang="en-US" sz="3200" dirty="0" smtClean="0">
                <a:solidFill>
                  <a:prstClr val="white"/>
                </a:solidFill>
                <a:latin typeface="Segoe Print" panose="02000600000000000000" pitchFamily="2" charset="0"/>
                <a:ea typeface="Cambria" panose="02040503050406030204" pitchFamily="18" charset="0"/>
              </a:rPr>
              <a:t>What other things would you be interested in reading about in order to compare them?</a:t>
            </a:r>
            <a:endParaRPr lang="en-US" sz="28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444252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extBox 1"/>
          <p:cNvSpPr txBox="1"/>
          <p:nvPr/>
        </p:nvSpPr>
        <p:spPr>
          <a:xfrm>
            <a:off x="15766" y="46166"/>
            <a:ext cx="4419600" cy="7109639"/>
          </a:xfrm>
          <a:prstGeom prst="rect">
            <a:avLst/>
          </a:prstGeom>
          <a:noFill/>
        </p:spPr>
        <p:txBody>
          <a:bodyPr wrap="square" rtlCol="0">
            <a:spAutoFit/>
          </a:bodyPr>
          <a:lstStyle/>
          <a:p>
            <a:r>
              <a:rPr lang="en-US" sz="1400" dirty="0" smtClean="0"/>
              <a:t>Name _______________________________________</a:t>
            </a:r>
          </a:p>
          <a:p>
            <a:r>
              <a:rPr lang="en-US" sz="1400" b="1" dirty="0" smtClean="0"/>
              <a:t>Cause and Effect – Student Notebook Page</a:t>
            </a:r>
          </a:p>
          <a:p>
            <a:endParaRPr lang="en-US" sz="1400" dirty="0"/>
          </a:p>
          <a:p>
            <a:r>
              <a:rPr lang="en-US" sz="1400" dirty="0" smtClean="0"/>
              <a:t>Compare and contrast is a text ____________________.</a:t>
            </a:r>
          </a:p>
          <a:p>
            <a:endParaRPr lang="en-US" sz="1400" dirty="0"/>
          </a:p>
          <a:p>
            <a:r>
              <a:rPr lang="en-US" sz="1400" dirty="0" smtClean="0"/>
              <a:t>Compare and contrast means to tell the ______________________________ and the ______________________________ between two things.</a:t>
            </a:r>
          </a:p>
          <a:p>
            <a:endParaRPr lang="en-US" sz="1400" dirty="0"/>
          </a:p>
          <a:p>
            <a:r>
              <a:rPr lang="en-US" sz="1400" dirty="0" smtClean="0"/>
              <a:t>These key words often signal that two things are similar.  (List eight terms.)</a:t>
            </a:r>
          </a:p>
          <a:p>
            <a:r>
              <a:rPr lang="en-US" sz="1400" dirty="0" smtClean="0"/>
              <a:t>________________________  ______________________</a:t>
            </a:r>
          </a:p>
          <a:p>
            <a:r>
              <a:rPr lang="en-US" sz="1400" dirty="0" smtClean="0"/>
              <a:t>________________________  ______________________</a:t>
            </a:r>
            <a:br>
              <a:rPr lang="en-US" sz="1400" dirty="0" smtClean="0"/>
            </a:br>
            <a:r>
              <a:rPr lang="en-US" sz="1400" dirty="0" smtClean="0"/>
              <a:t>________________________  ______________________</a:t>
            </a:r>
          </a:p>
          <a:p>
            <a:r>
              <a:rPr lang="en-US" sz="1400" dirty="0" smtClean="0"/>
              <a:t>________________________  ______________________</a:t>
            </a:r>
            <a:br>
              <a:rPr lang="en-US" sz="1400" dirty="0" smtClean="0"/>
            </a:br>
            <a:r>
              <a:rPr lang="en-US" sz="1400" dirty="0" smtClean="0"/>
              <a:t/>
            </a:r>
            <a:br>
              <a:rPr lang="en-US" sz="1400" dirty="0" smtClean="0"/>
            </a:br>
            <a:r>
              <a:rPr lang="en-US" sz="1400" dirty="0" smtClean="0"/>
              <a:t>These key words often signal that two things are  different. (List eight terms.)</a:t>
            </a:r>
          </a:p>
          <a:p>
            <a:r>
              <a:rPr lang="en-US" sz="1400" dirty="0" smtClean="0"/>
              <a:t>________________________  ______________________</a:t>
            </a:r>
            <a:br>
              <a:rPr lang="en-US" sz="1400" dirty="0" smtClean="0"/>
            </a:br>
            <a:r>
              <a:rPr lang="en-US" sz="1400" dirty="0" smtClean="0"/>
              <a:t>________________________  ______________________</a:t>
            </a:r>
            <a:br>
              <a:rPr lang="en-US" sz="1400" dirty="0" smtClean="0"/>
            </a:br>
            <a:r>
              <a:rPr lang="en-US" sz="1400" dirty="0" smtClean="0"/>
              <a:t>________________________  ______________________</a:t>
            </a:r>
            <a:br>
              <a:rPr lang="en-US" sz="1400" dirty="0" smtClean="0"/>
            </a:br>
            <a:r>
              <a:rPr lang="en-US" sz="1400" dirty="0" smtClean="0"/>
              <a:t>________________________  ______________________</a:t>
            </a:r>
            <a:br>
              <a:rPr lang="en-US" sz="1400" dirty="0" smtClean="0"/>
            </a:br>
            <a:r>
              <a:rPr lang="en-US" sz="1400" dirty="0" smtClean="0"/>
              <a:t/>
            </a:r>
            <a:br>
              <a:rPr lang="en-US" sz="1400" dirty="0" smtClean="0"/>
            </a:br>
            <a:r>
              <a:rPr lang="en-US" sz="1400" dirty="0" smtClean="0"/>
              <a:t>Sample sentence that includes both similarities and differences between two things.  (Write one sentence.)</a:t>
            </a:r>
          </a:p>
          <a:p>
            <a:r>
              <a:rPr lang="en-US" sz="1400" dirty="0" smtClean="0"/>
              <a:t>____________________________________________________________________________________________________________________________________________________________________________________________</a:t>
            </a:r>
          </a:p>
          <a:p>
            <a:endParaRPr lang="en-US" sz="800" dirty="0" smtClean="0"/>
          </a:p>
          <a:p>
            <a:r>
              <a:rPr lang="en-US" sz="1400" dirty="0" smtClean="0"/>
              <a:t>In your sentence above, label the similarities and the differences.</a:t>
            </a:r>
            <a:endParaRPr lang="en-US" sz="1400" dirty="0"/>
          </a:p>
        </p:txBody>
      </p:sp>
      <p:sp>
        <p:nvSpPr>
          <p:cNvPr id="4" name="TextBox 3"/>
          <p:cNvSpPr txBox="1"/>
          <p:nvPr/>
        </p:nvSpPr>
        <p:spPr>
          <a:xfrm>
            <a:off x="4627077" y="109061"/>
            <a:ext cx="4413133" cy="738664"/>
          </a:xfrm>
          <a:prstGeom prst="rect">
            <a:avLst/>
          </a:prstGeom>
          <a:noFill/>
        </p:spPr>
        <p:txBody>
          <a:bodyPr wrap="square" rtlCol="0">
            <a:spAutoFit/>
          </a:bodyPr>
          <a:lstStyle/>
          <a:p>
            <a:r>
              <a:rPr lang="en-US" sz="1400" dirty="0" smtClean="0"/>
              <a:t>Directions:  Draw </a:t>
            </a:r>
            <a:r>
              <a:rPr lang="en-US" sz="1400" dirty="0"/>
              <a:t>t</a:t>
            </a:r>
            <a:r>
              <a:rPr lang="en-US" sz="1400" dirty="0" smtClean="0"/>
              <a:t>wo graphic organizers that can be used to illustrate the compare and contrast text structure of a passage.</a:t>
            </a:r>
            <a:endParaRPr lang="en-US" sz="1400" dirty="0"/>
          </a:p>
        </p:txBody>
      </p:sp>
      <p:sp>
        <p:nvSpPr>
          <p:cNvPr id="5" name="Rectangle 4"/>
          <p:cNvSpPr/>
          <p:nvPr/>
        </p:nvSpPr>
        <p:spPr>
          <a:xfrm>
            <a:off x="4800600" y="847725"/>
            <a:ext cx="4191000" cy="289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800600" y="3836276"/>
            <a:ext cx="4191000" cy="29455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812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4" name="TextBox 3"/>
          <p:cNvSpPr txBox="1"/>
          <p:nvPr/>
        </p:nvSpPr>
        <p:spPr>
          <a:xfrm>
            <a:off x="609600" y="304800"/>
            <a:ext cx="8229600" cy="1015663"/>
          </a:xfrm>
          <a:prstGeom prst="rect">
            <a:avLst/>
          </a:prstGeom>
          <a:noFill/>
        </p:spPr>
        <p:txBody>
          <a:bodyPr wrap="square" rtlCol="0">
            <a:spAutoFit/>
          </a:bodyPr>
          <a:lstStyle/>
          <a:p>
            <a:r>
              <a:rPr lang="en-US" sz="6000" b="1" dirty="0" smtClean="0">
                <a:latin typeface="Cambria" panose="02040503050406030204" pitchFamily="18" charset="0"/>
                <a:ea typeface="Cambria" panose="02040503050406030204" pitchFamily="18" charset="0"/>
              </a:rPr>
              <a:t>Key Words</a:t>
            </a:r>
            <a:endParaRPr lang="en-US" sz="6000" b="1" dirty="0">
              <a:latin typeface="Cambria" panose="02040503050406030204" pitchFamily="18" charset="0"/>
              <a:ea typeface="Cambria" panose="02040503050406030204" pitchFamily="18" charset="0"/>
            </a:endParaRPr>
          </a:p>
        </p:txBody>
      </p:sp>
      <p:sp>
        <p:nvSpPr>
          <p:cNvPr id="5" name="TextBox 4"/>
          <p:cNvSpPr txBox="1"/>
          <p:nvPr/>
        </p:nvSpPr>
        <p:spPr>
          <a:xfrm>
            <a:off x="457200" y="1219200"/>
            <a:ext cx="8382000" cy="1569660"/>
          </a:xfrm>
          <a:prstGeom prst="rect">
            <a:avLst/>
          </a:prstGeom>
          <a:noFill/>
        </p:spPr>
        <p:txBody>
          <a:bodyPr wrap="square" rtlCol="0">
            <a:spAutoFit/>
          </a:bodyPr>
          <a:lstStyle/>
          <a:p>
            <a:pPr algn="ctr">
              <a:buFont typeface="Wingdings" panose="05000000000000000000" pitchFamily="2" charset="2"/>
              <a:buChar char="v"/>
            </a:pPr>
            <a:r>
              <a:rPr lang="en-US" sz="3200" dirty="0" smtClean="0">
                <a:solidFill>
                  <a:schemeClr val="tx1"/>
                </a:solidFill>
                <a:latin typeface="Cambria" panose="02040503050406030204" pitchFamily="18" charset="0"/>
                <a:ea typeface="Cambria" panose="02040503050406030204" pitchFamily="18" charset="0"/>
              </a:rPr>
              <a:t>There are lots of key words that can signal a </a:t>
            </a:r>
            <a:r>
              <a:rPr lang="en-US" sz="3200" b="1" dirty="0" smtClean="0">
                <a:latin typeface="Cambria" panose="02040503050406030204" pitchFamily="18" charset="0"/>
                <a:ea typeface="Cambria" panose="02040503050406030204" pitchFamily="18" charset="0"/>
              </a:rPr>
              <a:t>compare and contrast </a:t>
            </a:r>
            <a:r>
              <a:rPr lang="en-US" sz="3200" dirty="0" smtClean="0">
                <a:solidFill>
                  <a:schemeClr val="tx1"/>
                </a:solidFill>
                <a:latin typeface="Cambria" panose="02040503050406030204" pitchFamily="18" charset="0"/>
                <a:ea typeface="Cambria" panose="02040503050406030204" pitchFamily="18" charset="0"/>
              </a:rPr>
              <a:t>relationship.  Here are some of them:</a:t>
            </a:r>
          </a:p>
        </p:txBody>
      </p:sp>
      <p:sp>
        <p:nvSpPr>
          <p:cNvPr id="6" name="TextBox 5"/>
          <p:cNvSpPr txBox="1"/>
          <p:nvPr/>
        </p:nvSpPr>
        <p:spPr>
          <a:xfrm>
            <a:off x="4648200" y="2909173"/>
            <a:ext cx="4171950" cy="3539430"/>
          </a:xfrm>
          <a:prstGeom prst="rect">
            <a:avLst/>
          </a:prstGeom>
          <a:solidFill>
            <a:srgbClr val="A2965C"/>
          </a:solidFill>
          <a:ln w="31750">
            <a:solidFill>
              <a:schemeClr val="accent1">
                <a:lumMod val="50000"/>
              </a:schemeClr>
            </a:solidFill>
          </a:ln>
        </p:spPr>
        <p:txBody>
          <a:bodyPr wrap="square" rtlCol="0">
            <a:spAutoFit/>
          </a:bodyPr>
          <a:lstStyle/>
          <a:p>
            <a:r>
              <a:rPr lang="en-US" sz="3200" b="1" dirty="0" smtClean="0">
                <a:latin typeface="Cambria" panose="02040503050406030204" pitchFamily="18" charset="0"/>
                <a:ea typeface="Cambria" panose="02040503050406030204" pitchFamily="18" charset="0"/>
              </a:rPr>
              <a:t>Contrast</a:t>
            </a:r>
          </a:p>
          <a:p>
            <a:r>
              <a:rPr lang="en-US" sz="3200" dirty="0" smtClean="0">
                <a:latin typeface="Cambria" panose="02040503050406030204" pitchFamily="18" charset="0"/>
                <a:ea typeface="Cambria" panose="02040503050406030204" pitchFamily="18" charset="0"/>
              </a:rPr>
              <a:t>different, difference,  however, but, although, on the other hand, even though, contrary to, unlike, instead</a:t>
            </a:r>
            <a:endParaRPr lang="en-US" sz="2800" dirty="0">
              <a:latin typeface="Cambria" panose="02040503050406030204" pitchFamily="18" charset="0"/>
              <a:ea typeface="Cambria" panose="02040503050406030204" pitchFamily="18" charset="0"/>
            </a:endParaRPr>
          </a:p>
        </p:txBody>
      </p:sp>
      <p:sp>
        <p:nvSpPr>
          <p:cNvPr id="7" name="TextBox 6"/>
          <p:cNvSpPr txBox="1"/>
          <p:nvPr/>
        </p:nvSpPr>
        <p:spPr>
          <a:xfrm>
            <a:off x="304800" y="2909173"/>
            <a:ext cx="4114800" cy="3539430"/>
          </a:xfrm>
          <a:prstGeom prst="rect">
            <a:avLst/>
          </a:prstGeom>
          <a:solidFill>
            <a:schemeClr val="tx1"/>
          </a:solidFill>
          <a:ln w="31750">
            <a:solidFill>
              <a:schemeClr val="accent1">
                <a:lumMod val="50000"/>
              </a:schemeClr>
            </a:solidFill>
          </a:ln>
        </p:spPr>
        <p:txBody>
          <a:bodyPr wrap="square" rtlCol="0">
            <a:spAutoFit/>
          </a:bodyPr>
          <a:lstStyle/>
          <a:p>
            <a:r>
              <a:rPr lang="en-US" sz="3200" b="1" dirty="0" smtClean="0">
                <a:solidFill>
                  <a:schemeClr val="bg1"/>
                </a:solidFill>
                <a:latin typeface="Cambria" panose="02040503050406030204" pitchFamily="18" charset="0"/>
                <a:ea typeface="Cambria" panose="02040503050406030204" pitchFamily="18" charset="0"/>
              </a:rPr>
              <a:t>Compare</a:t>
            </a:r>
          </a:p>
          <a:p>
            <a:r>
              <a:rPr lang="en-US" sz="3200" dirty="0">
                <a:solidFill>
                  <a:schemeClr val="bg1"/>
                </a:solidFill>
                <a:latin typeface="Cambria" panose="02040503050406030204" pitchFamily="18" charset="0"/>
                <a:ea typeface="Cambria" panose="02040503050406030204" pitchFamily="18" charset="0"/>
              </a:rPr>
              <a:t>s</a:t>
            </a:r>
            <a:r>
              <a:rPr lang="en-US" sz="3200" dirty="0" smtClean="0">
                <a:solidFill>
                  <a:schemeClr val="bg1"/>
                </a:solidFill>
                <a:latin typeface="Cambria" panose="02040503050406030204" pitchFamily="18" charset="0"/>
                <a:ea typeface="Cambria" panose="02040503050406030204" pitchFamily="18" charset="0"/>
              </a:rPr>
              <a:t>ame, similar, similarly, both, like, alike,  likewise, in common, also, as well as, in the same way, too</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4433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552950" y="4946379"/>
            <a:ext cx="1406013" cy="215444"/>
          </a:xfrm>
          <a:prstGeom prst="rect">
            <a:avLst/>
          </a:prstGeom>
          <a:noFill/>
        </p:spPr>
        <p:txBody>
          <a:bodyPr wrap="square" rtlCol="0">
            <a:spAutoFit/>
          </a:bodyPr>
          <a:lstStyle/>
          <a:p>
            <a:r>
              <a:rPr lang="en-US" sz="800" dirty="0" smtClean="0">
                <a:solidFill>
                  <a:schemeClr val="tx1">
                    <a:lumMod val="50000"/>
                    <a:lumOff val="50000"/>
                  </a:schemeClr>
                </a:solidFill>
              </a:rPr>
              <a:t>© Sharon Fabian 2018</a:t>
            </a:r>
            <a:endParaRPr lang="en-US" sz="800" dirty="0">
              <a:solidFill>
                <a:schemeClr val="tx1">
                  <a:lumMod val="50000"/>
                  <a:lumOff val="50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 y="2631"/>
            <a:ext cx="9142858" cy="6857143"/>
          </a:xfrm>
          <a:prstGeom prst="rect">
            <a:avLst/>
          </a:prstGeom>
        </p:spPr>
      </p:pic>
      <p:sp>
        <p:nvSpPr>
          <p:cNvPr id="4" name="TextBox 3"/>
          <p:cNvSpPr txBox="1"/>
          <p:nvPr/>
        </p:nvSpPr>
        <p:spPr>
          <a:xfrm>
            <a:off x="457200" y="304800"/>
            <a:ext cx="8382000" cy="1015663"/>
          </a:xfrm>
          <a:prstGeom prst="rect">
            <a:avLst/>
          </a:prstGeom>
          <a:noFill/>
        </p:spPr>
        <p:txBody>
          <a:bodyPr wrap="square" rtlCol="0">
            <a:spAutoFit/>
          </a:bodyPr>
          <a:lstStyle/>
          <a:p>
            <a:pPr algn="ctr"/>
            <a:r>
              <a:rPr lang="en-US" sz="6000" b="1" dirty="0" smtClean="0">
                <a:latin typeface="Cambria" panose="02040503050406030204" pitchFamily="18" charset="0"/>
                <a:ea typeface="Cambria" panose="02040503050406030204" pitchFamily="18" charset="0"/>
              </a:rPr>
              <a:t>Graphic Organizers</a:t>
            </a:r>
          </a:p>
        </p:txBody>
      </p:sp>
      <p:sp>
        <p:nvSpPr>
          <p:cNvPr id="5" name="TextBox 4"/>
          <p:cNvSpPr txBox="1"/>
          <p:nvPr/>
        </p:nvSpPr>
        <p:spPr>
          <a:xfrm>
            <a:off x="457200" y="1600200"/>
            <a:ext cx="8153400" cy="1077218"/>
          </a:xfrm>
          <a:prstGeom prst="rect">
            <a:avLst/>
          </a:prstGeom>
          <a:noFill/>
        </p:spPr>
        <p:txBody>
          <a:bodyPr wrap="square" rtlCol="0">
            <a:spAutoFit/>
          </a:bodyPr>
          <a:lstStyle/>
          <a:p>
            <a:r>
              <a:rPr lang="en-US" sz="3200" dirty="0" smtClean="0">
                <a:latin typeface="Cambria" panose="02040503050406030204" pitchFamily="18" charset="0"/>
                <a:ea typeface="Cambria" panose="02040503050406030204" pitchFamily="18" charset="0"/>
              </a:rPr>
              <a:t>Venn diagrams are often used to organize this type of information.  </a:t>
            </a:r>
            <a:endParaRPr lang="en-US" sz="3200" dirty="0">
              <a:latin typeface="Cambria" panose="02040503050406030204" pitchFamily="18" charset="0"/>
              <a:ea typeface="Cambria" panose="02040503050406030204" pitchFamily="18" charset="0"/>
            </a:endParaRPr>
          </a:p>
        </p:txBody>
      </p:sp>
      <p:grpSp>
        <p:nvGrpSpPr>
          <p:cNvPr id="16" name="Group 15"/>
          <p:cNvGrpSpPr/>
          <p:nvPr/>
        </p:nvGrpSpPr>
        <p:grpSpPr>
          <a:xfrm>
            <a:off x="133350" y="2715518"/>
            <a:ext cx="6667500" cy="3647182"/>
            <a:chOff x="133350" y="2715518"/>
            <a:chExt cx="6667500" cy="3647182"/>
          </a:xfrm>
        </p:grpSpPr>
        <p:sp>
          <p:nvSpPr>
            <p:cNvPr id="3" name="Oval 2"/>
            <p:cNvSpPr/>
            <p:nvPr/>
          </p:nvSpPr>
          <p:spPr>
            <a:xfrm>
              <a:off x="133350" y="2734568"/>
              <a:ext cx="4114800" cy="36090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33350" y="2715518"/>
              <a:ext cx="6667500" cy="3647182"/>
              <a:chOff x="1295400" y="2677418"/>
              <a:chExt cx="6667500" cy="3647182"/>
            </a:xfrm>
          </p:grpSpPr>
          <p:sp>
            <p:nvSpPr>
              <p:cNvPr id="8" name="Oval 7"/>
              <p:cNvSpPr/>
              <p:nvPr/>
            </p:nvSpPr>
            <p:spPr>
              <a:xfrm>
                <a:off x="3810000" y="2696468"/>
                <a:ext cx="4152900" cy="36281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28900" y="2847380"/>
                <a:ext cx="1447800" cy="461665"/>
              </a:xfrm>
              <a:prstGeom prst="rect">
                <a:avLst/>
              </a:prstGeom>
              <a:noFill/>
            </p:spPr>
            <p:txBody>
              <a:bodyPr wrap="square" rtlCol="0">
                <a:spAutoFit/>
              </a:bodyPr>
              <a:lstStyle/>
              <a:p>
                <a:r>
                  <a:rPr lang="en-US" sz="2400" b="1" u="sng" dirty="0" smtClean="0">
                    <a:latin typeface="Segoe Print" panose="02000600000000000000" pitchFamily="2" charset="0"/>
                  </a:rPr>
                  <a:t>Thing 1</a:t>
                </a:r>
                <a:endParaRPr lang="en-US" sz="2400" b="1" u="sng" dirty="0">
                  <a:latin typeface="Segoe Print" panose="02000600000000000000" pitchFamily="2" charset="0"/>
                </a:endParaRPr>
              </a:p>
            </p:txBody>
          </p:sp>
          <p:sp>
            <p:nvSpPr>
              <p:cNvPr id="10" name="TextBox 9"/>
              <p:cNvSpPr txBox="1"/>
              <p:nvPr/>
            </p:nvSpPr>
            <p:spPr>
              <a:xfrm>
                <a:off x="5181600" y="2919115"/>
                <a:ext cx="1447800" cy="461665"/>
              </a:xfrm>
              <a:prstGeom prst="rect">
                <a:avLst/>
              </a:prstGeom>
              <a:noFill/>
            </p:spPr>
            <p:txBody>
              <a:bodyPr wrap="square" rtlCol="0">
                <a:spAutoFit/>
              </a:bodyPr>
              <a:lstStyle/>
              <a:p>
                <a:r>
                  <a:rPr lang="en-US" sz="2400" b="1" u="sng" dirty="0" smtClean="0">
                    <a:latin typeface="Segoe Print" panose="02000600000000000000" pitchFamily="2" charset="0"/>
                  </a:rPr>
                  <a:t>Thing 2</a:t>
                </a:r>
                <a:endParaRPr lang="en-US" sz="2400" b="1" u="sng" dirty="0">
                  <a:latin typeface="Segoe Print" panose="02000600000000000000" pitchFamily="2" charset="0"/>
                </a:endParaRPr>
              </a:p>
            </p:txBody>
          </p:sp>
          <p:sp>
            <p:nvSpPr>
              <p:cNvPr id="11" name="TextBox 10"/>
              <p:cNvSpPr txBox="1"/>
              <p:nvPr/>
            </p:nvSpPr>
            <p:spPr>
              <a:xfrm>
                <a:off x="1676400" y="3890665"/>
                <a:ext cx="1905000" cy="400110"/>
              </a:xfrm>
              <a:prstGeom prst="rect">
                <a:avLst/>
              </a:prstGeom>
              <a:noFill/>
            </p:spPr>
            <p:txBody>
              <a:bodyPr wrap="square" rtlCol="0">
                <a:spAutoFit/>
              </a:bodyPr>
              <a:lstStyle/>
              <a:p>
                <a:r>
                  <a:rPr lang="en-US" sz="2000" b="1" dirty="0" smtClean="0">
                    <a:latin typeface="Segoe Print" panose="02000600000000000000" pitchFamily="2" charset="0"/>
                  </a:rPr>
                  <a:t>Differences</a:t>
                </a:r>
                <a:endParaRPr lang="en-US" sz="2000" b="1" dirty="0">
                  <a:latin typeface="Segoe Print" panose="02000600000000000000" pitchFamily="2" charset="0"/>
                </a:endParaRPr>
              </a:p>
            </p:txBody>
          </p:sp>
          <p:sp>
            <p:nvSpPr>
              <p:cNvPr id="12" name="TextBox 11"/>
              <p:cNvSpPr txBox="1"/>
              <p:nvPr/>
            </p:nvSpPr>
            <p:spPr>
              <a:xfrm>
                <a:off x="5676900" y="3899595"/>
                <a:ext cx="1905000" cy="400110"/>
              </a:xfrm>
              <a:prstGeom prst="rect">
                <a:avLst/>
              </a:prstGeom>
              <a:noFill/>
            </p:spPr>
            <p:txBody>
              <a:bodyPr wrap="square" rtlCol="0">
                <a:spAutoFit/>
              </a:bodyPr>
              <a:lstStyle/>
              <a:p>
                <a:r>
                  <a:rPr lang="en-US" sz="2000" b="1" dirty="0" smtClean="0">
                    <a:latin typeface="Segoe Print" panose="02000600000000000000" pitchFamily="2" charset="0"/>
                  </a:rPr>
                  <a:t>Differences</a:t>
                </a:r>
                <a:endParaRPr lang="en-US" sz="2000" b="1" dirty="0">
                  <a:latin typeface="Segoe Print" panose="02000600000000000000" pitchFamily="2" charset="0"/>
                </a:endParaRPr>
              </a:p>
            </p:txBody>
          </p:sp>
          <p:sp>
            <p:nvSpPr>
              <p:cNvPr id="13" name="TextBox 12"/>
              <p:cNvSpPr txBox="1"/>
              <p:nvPr/>
            </p:nvSpPr>
            <p:spPr>
              <a:xfrm rot="20035349">
                <a:off x="3815416" y="4234468"/>
                <a:ext cx="1839616" cy="397426"/>
              </a:xfrm>
              <a:prstGeom prst="rect">
                <a:avLst/>
              </a:prstGeom>
              <a:noFill/>
            </p:spPr>
            <p:txBody>
              <a:bodyPr wrap="square" rtlCol="0">
                <a:spAutoFit/>
              </a:bodyPr>
              <a:lstStyle/>
              <a:p>
                <a:r>
                  <a:rPr lang="en-US" sz="2000" b="1" dirty="0" smtClean="0">
                    <a:latin typeface="Segoe Print" panose="02000600000000000000" pitchFamily="2" charset="0"/>
                  </a:rPr>
                  <a:t>Similarities</a:t>
                </a:r>
                <a:endParaRPr lang="en-US" sz="2000" b="1" dirty="0">
                  <a:latin typeface="Segoe Print" panose="02000600000000000000" pitchFamily="2" charset="0"/>
                </a:endParaRPr>
              </a:p>
            </p:txBody>
          </p:sp>
          <p:sp>
            <p:nvSpPr>
              <p:cNvPr id="14" name="Oval 13"/>
              <p:cNvSpPr/>
              <p:nvPr/>
            </p:nvSpPr>
            <p:spPr>
              <a:xfrm>
                <a:off x="1295400" y="2677418"/>
                <a:ext cx="4114800" cy="36090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03170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TextBox 1"/>
          <p:cNvSpPr txBox="1"/>
          <p:nvPr/>
        </p:nvSpPr>
        <p:spPr>
          <a:xfrm>
            <a:off x="7737987" y="6637752"/>
            <a:ext cx="1406013" cy="215444"/>
          </a:xfrm>
          <a:prstGeom prst="rect">
            <a:avLst/>
          </a:prstGeom>
          <a:noFill/>
        </p:spPr>
        <p:txBody>
          <a:bodyPr wrap="square" rtlCol="0">
            <a:spAutoFit/>
          </a:bodyPr>
          <a:lstStyle/>
          <a:p>
            <a:r>
              <a:rPr lang="en-US" sz="800" dirty="0" smtClean="0">
                <a:solidFill>
                  <a:schemeClr val="tx1">
                    <a:lumMod val="50000"/>
                    <a:lumOff val="50000"/>
                  </a:schemeClr>
                </a:solidFill>
              </a:rPr>
              <a:t>© Sharon Fabian 2018</a:t>
            </a:r>
            <a:endParaRPr lang="en-US" sz="800" dirty="0">
              <a:solidFill>
                <a:schemeClr val="tx1">
                  <a:lumMod val="50000"/>
                  <a:lumOff val="50000"/>
                </a:schemeClr>
              </a:solidFill>
            </a:endParaRPr>
          </a:p>
        </p:txBody>
      </p:sp>
      <p:sp>
        <p:nvSpPr>
          <p:cNvPr id="4" name="TextBox 3"/>
          <p:cNvSpPr txBox="1"/>
          <p:nvPr/>
        </p:nvSpPr>
        <p:spPr>
          <a:xfrm>
            <a:off x="457200" y="304800"/>
            <a:ext cx="8382000" cy="1015663"/>
          </a:xfrm>
          <a:prstGeom prst="rect">
            <a:avLst/>
          </a:prstGeom>
          <a:noFill/>
        </p:spPr>
        <p:txBody>
          <a:bodyPr wrap="square" rtlCol="0">
            <a:spAutoFit/>
          </a:bodyPr>
          <a:lstStyle/>
          <a:p>
            <a:pPr algn="ctr"/>
            <a:r>
              <a:rPr lang="en-US" sz="6000" b="1" dirty="0" smtClean="0">
                <a:latin typeface="Cambria" panose="02040503050406030204" pitchFamily="18" charset="0"/>
                <a:ea typeface="Cambria" panose="02040503050406030204" pitchFamily="18" charset="0"/>
              </a:rPr>
              <a:t>Graphic Organizers</a:t>
            </a:r>
          </a:p>
        </p:txBody>
      </p:sp>
      <p:sp>
        <p:nvSpPr>
          <p:cNvPr id="5" name="TextBox 4"/>
          <p:cNvSpPr txBox="1"/>
          <p:nvPr/>
        </p:nvSpPr>
        <p:spPr>
          <a:xfrm>
            <a:off x="457200" y="1600200"/>
            <a:ext cx="8153400" cy="1077218"/>
          </a:xfrm>
          <a:prstGeom prst="rect">
            <a:avLst/>
          </a:prstGeom>
          <a:noFill/>
        </p:spPr>
        <p:txBody>
          <a:bodyPr wrap="square" rtlCol="0">
            <a:spAutoFit/>
          </a:bodyPr>
          <a:lstStyle/>
          <a:p>
            <a:r>
              <a:rPr lang="en-US" sz="3200" dirty="0" smtClean="0">
                <a:latin typeface="Cambria" panose="02040503050406030204" pitchFamily="18" charset="0"/>
                <a:ea typeface="Cambria" panose="02040503050406030204" pitchFamily="18" charset="0"/>
              </a:rPr>
              <a:t>Here’s a fancy Venn diagrams for comparing three things at once!</a:t>
            </a:r>
            <a:endParaRPr lang="en-US" sz="3200" dirty="0">
              <a:latin typeface="Cambria" panose="02040503050406030204" pitchFamily="18" charset="0"/>
              <a:ea typeface="Cambria" panose="02040503050406030204" pitchFamily="18" charset="0"/>
            </a:endParaRPr>
          </a:p>
        </p:txBody>
      </p:sp>
      <p:sp>
        <p:nvSpPr>
          <p:cNvPr id="6" name="Oval 5"/>
          <p:cNvSpPr/>
          <p:nvPr/>
        </p:nvSpPr>
        <p:spPr>
          <a:xfrm>
            <a:off x="5562600" y="2438400"/>
            <a:ext cx="32766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33800" y="2438400"/>
            <a:ext cx="32766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800600" y="3665952"/>
            <a:ext cx="32766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705350" y="2575322"/>
            <a:ext cx="1333500" cy="400110"/>
          </a:xfrm>
          <a:prstGeom prst="rect">
            <a:avLst/>
          </a:prstGeom>
          <a:noFill/>
        </p:spPr>
        <p:txBody>
          <a:bodyPr wrap="square" rtlCol="0">
            <a:spAutoFit/>
          </a:bodyPr>
          <a:lstStyle/>
          <a:p>
            <a:r>
              <a:rPr lang="en-US" sz="2000" b="1" u="sng" dirty="0" smtClean="0">
                <a:latin typeface="Segoe Print" panose="02000600000000000000" pitchFamily="2" charset="0"/>
              </a:rPr>
              <a:t>Thing 1</a:t>
            </a:r>
            <a:endParaRPr lang="en-US" sz="2000" b="1" u="sng" dirty="0">
              <a:latin typeface="Segoe Print" panose="02000600000000000000" pitchFamily="2" charset="0"/>
            </a:endParaRPr>
          </a:p>
        </p:txBody>
      </p:sp>
      <p:sp>
        <p:nvSpPr>
          <p:cNvPr id="10" name="TextBox 9"/>
          <p:cNvSpPr txBox="1"/>
          <p:nvPr/>
        </p:nvSpPr>
        <p:spPr>
          <a:xfrm>
            <a:off x="6705600" y="2558058"/>
            <a:ext cx="1333500" cy="400110"/>
          </a:xfrm>
          <a:prstGeom prst="rect">
            <a:avLst/>
          </a:prstGeom>
          <a:noFill/>
        </p:spPr>
        <p:txBody>
          <a:bodyPr wrap="square" rtlCol="0">
            <a:spAutoFit/>
          </a:bodyPr>
          <a:lstStyle/>
          <a:p>
            <a:r>
              <a:rPr lang="en-US" sz="2000" b="1" u="sng" dirty="0" smtClean="0">
                <a:latin typeface="Segoe Print" panose="02000600000000000000" pitchFamily="2" charset="0"/>
              </a:rPr>
              <a:t>Thing 2</a:t>
            </a:r>
            <a:endParaRPr lang="en-US" sz="2000" b="1" u="sng" dirty="0">
              <a:latin typeface="Segoe Print" panose="02000600000000000000" pitchFamily="2" charset="0"/>
            </a:endParaRPr>
          </a:p>
        </p:txBody>
      </p:sp>
      <p:sp>
        <p:nvSpPr>
          <p:cNvPr id="11" name="TextBox 10"/>
          <p:cNvSpPr txBox="1"/>
          <p:nvPr/>
        </p:nvSpPr>
        <p:spPr>
          <a:xfrm>
            <a:off x="5867400" y="6192720"/>
            <a:ext cx="1333500" cy="400110"/>
          </a:xfrm>
          <a:prstGeom prst="rect">
            <a:avLst/>
          </a:prstGeom>
          <a:noFill/>
        </p:spPr>
        <p:txBody>
          <a:bodyPr wrap="square" rtlCol="0">
            <a:spAutoFit/>
          </a:bodyPr>
          <a:lstStyle/>
          <a:p>
            <a:r>
              <a:rPr lang="en-US" sz="2000" b="1" u="sng" dirty="0" smtClean="0">
                <a:latin typeface="Segoe Print" panose="02000600000000000000" pitchFamily="2" charset="0"/>
              </a:rPr>
              <a:t>Thing 3</a:t>
            </a:r>
            <a:endParaRPr lang="en-US" sz="2000" b="1" u="sng" dirty="0">
              <a:latin typeface="Segoe Print" panose="02000600000000000000" pitchFamily="2" charset="0"/>
            </a:endParaRPr>
          </a:p>
        </p:txBody>
      </p:sp>
      <p:sp>
        <p:nvSpPr>
          <p:cNvPr id="13" name="TextBox 12"/>
          <p:cNvSpPr txBox="1"/>
          <p:nvPr/>
        </p:nvSpPr>
        <p:spPr>
          <a:xfrm rot="20996203">
            <a:off x="7221213" y="3422027"/>
            <a:ext cx="1554135" cy="369332"/>
          </a:xfrm>
          <a:prstGeom prst="rect">
            <a:avLst/>
          </a:prstGeom>
          <a:noFill/>
        </p:spPr>
        <p:txBody>
          <a:bodyPr wrap="square" rtlCol="0">
            <a:spAutoFit/>
          </a:bodyPr>
          <a:lstStyle/>
          <a:p>
            <a:r>
              <a:rPr lang="en-US" b="1" dirty="0" smtClean="0">
                <a:latin typeface="Segoe Print" panose="02000600000000000000" pitchFamily="2" charset="0"/>
              </a:rPr>
              <a:t>Differences</a:t>
            </a:r>
            <a:endParaRPr lang="en-US" b="1" dirty="0">
              <a:latin typeface="Segoe Print" panose="02000600000000000000" pitchFamily="2" charset="0"/>
            </a:endParaRPr>
          </a:p>
        </p:txBody>
      </p:sp>
      <p:sp>
        <p:nvSpPr>
          <p:cNvPr id="14" name="TextBox 13"/>
          <p:cNvSpPr txBox="1"/>
          <p:nvPr/>
        </p:nvSpPr>
        <p:spPr>
          <a:xfrm rot="20996203">
            <a:off x="6363963" y="5428838"/>
            <a:ext cx="1554135" cy="369332"/>
          </a:xfrm>
          <a:prstGeom prst="rect">
            <a:avLst/>
          </a:prstGeom>
          <a:noFill/>
        </p:spPr>
        <p:txBody>
          <a:bodyPr wrap="square" rtlCol="0">
            <a:spAutoFit/>
          </a:bodyPr>
          <a:lstStyle/>
          <a:p>
            <a:r>
              <a:rPr lang="en-US" b="1" dirty="0" smtClean="0">
                <a:latin typeface="Segoe Print" panose="02000600000000000000" pitchFamily="2" charset="0"/>
              </a:rPr>
              <a:t>Differences</a:t>
            </a:r>
            <a:endParaRPr lang="en-US" b="1" dirty="0">
              <a:latin typeface="Segoe Print" panose="02000600000000000000" pitchFamily="2" charset="0"/>
            </a:endParaRPr>
          </a:p>
        </p:txBody>
      </p:sp>
      <p:sp>
        <p:nvSpPr>
          <p:cNvPr id="15" name="TextBox 14"/>
          <p:cNvSpPr txBox="1"/>
          <p:nvPr/>
        </p:nvSpPr>
        <p:spPr>
          <a:xfrm rot="1357916">
            <a:off x="5548475" y="4056733"/>
            <a:ext cx="2024409" cy="461665"/>
          </a:xfrm>
          <a:prstGeom prst="rect">
            <a:avLst/>
          </a:prstGeom>
          <a:noFill/>
        </p:spPr>
        <p:txBody>
          <a:bodyPr wrap="square" rtlCol="0">
            <a:spAutoFit/>
          </a:bodyPr>
          <a:lstStyle/>
          <a:p>
            <a:r>
              <a:rPr lang="en-US" sz="2400" b="1" dirty="0" smtClean="0">
                <a:latin typeface="Segoe Print" panose="02000600000000000000" pitchFamily="2" charset="0"/>
              </a:rPr>
              <a:t>Similarities</a:t>
            </a:r>
            <a:endParaRPr lang="en-US" sz="2400" b="1" dirty="0">
              <a:latin typeface="Segoe Print" panose="02000600000000000000" pitchFamily="2" charset="0"/>
            </a:endParaRPr>
          </a:p>
        </p:txBody>
      </p:sp>
      <p:sp>
        <p:nvSpPr>
          <p:cNvPr id="17" name="Oval 16"/>
          <p:cNvSpPr/>
          <p:nvPr/>
        </p:nvSpPr>
        <p:spPr>
          <a:xfrm>
            <a:off x="3733800" y="2438400"/>
            <a:ext cx="3276600" cy="297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600700" y="2438400"/>
            <a:ext cx="3276600" cy="297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00600" y="3685002"/>
            <a:ext cx="3276600" cy="297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80952" y="5295897"/>
            <a:ext cx="4419599" cy="1323439"/>
          </a:xfrm>
          <a:prstGeom prst="rect">
            <a:avLst/>
          </a:prstGeom>
          <a:solidFill>
            <a:schemeClr val="tx1"/>
          </a:solidFill>
          <a:ln w="31750">
            <a:solidFill>
              <a:schemeClr val="accent1">
                <a:lumMod val="50000"/>
              </a:schemeClr>
            </a:solidFill>
          </a:ln>
        </p:spPr>
        <p:txBody>
          <a:bodyPr wrap="square" rtlCol="0">
            <a:spAutoFit/>
          </a:bodyPr>
          <a:lstStyle/>
          <a:p>
            <a:r>
              <a:rPr lang="en-US" sz="2000" dirty="0" smtClean="0">
                <a:solidFill>
                  <a:schemeClr val="bg1"/>
                </a:solidFill>
                <a:latin typeface="Cambria" panose="02040503050406030204" pitchFamily="18" charset="0"/>
                <a:ea typeface="Cambria" panose="02040503050406030204" pitchFamily="18" charset="0"/>
              </a:rPr>
              <a:t>The center part is for similarities among all three things.  The other three small sections around the center are for similarities between two things.</a:t>
            </a:r>
            <a:endParaRPr lang="en-US" sz="2000" dirty="0">
              <a:latin typeface="Cambria" panose="02040503050406030204" pitchFamily="18" charset="0"/>
              <a:ea typeface="Cambria" panose="02040503050406030204" pitchFamily="18" charset="0"/>
            </a:endParaRPr>
          </a:p>
        </p:txBody>
      </p:sp>
      <p:sp>
        <p:nvSpPr>
          <p:cNvPr id="24" name="TextBox 23"/>
          <p:cNvSpPr txBox="1"/>
          <p:nvPr/>
        </p:nvSpPr>
        <p:spPr>
          <a:xfrm rot="20996203">
            <a:off x="3871132" y="3654953"/>
            <a:ext cx="1554135" cy="369332"/>
          </a:xfrm>
          <a:prstGeom prst="rect">
            <a:avLst/>
          </a:prstGeom>
          <a:noFill/>
        </p:spPr>
        <p:txBody>
          <a:bodyPr wrap="square" rtlCol="0">
            <a:spAutoFit/>
          </a:bodyPr>
          <a:lstStyle/>
          <a:p>
            <a:r>
              <a:rPr lang="en-US" b="1" dirty="0" smtClean="0">
                <a:latin typeface="Segoe Print" panose="02000600000000000000" pitchFamily="2" charset="0"/>
              </a:rPr>
              <a:t>Differences</a:t>
            </a:r>
            <a:endParaRPr lang="en-US" b="1" dirty="0">
              <a:latin typeface="Segoe Print" panose="02000600000000000000" pitchFamily="2" charset="0"/>
            </a:endParaRPr>
          </a:p>
        </p:txBody>
      </p:sp>
    </p:spTree>
    <p:extLst>
      <p:ext uri="{BB962C8B-B14F-4D97-AF65-F5344CB8AC3E}">
        <p14:creationId xmlns:p14="http://schemas.microsoft.com/office/powerpoint/2010/main" val="3206310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4" name="TextBox 3"/>
          <p:cNvSpPr txBox="1"/>
          <p:nvPr/>
        </p:nvSpPr>
        <p:spPr>
          <a:xfrm>
            <a:off x="457200" y="304800"/>
            <a:ext cx="8382000" cy="1015663"/>
          </a:xfrm>
          <a:prstGeom prst="rect">
            <a:avLst/>
          </a:prstGeom>
          <a:noFill/>
        </p:spPr>
        <p:txBody>
          <a:bodyPr wrap="square" rtlCol="0">
            <a:spAutoFit/>
          </a:bodyPr>
          <a:lstStyle/>
          <a:p>
            <a:pPr algn="ctr"/>
            <a:r>
              <a:rPr lang="en-US" sz="6000" b="1" dirty="0" smtClean="0">
                <a:latin typeface="Cambria" panose="02040503050406030204" pitchFamily="18" charset="0"/>
                <a:ea typeface="Cambria" panose="02040503050406030204" pitchFamily="18" charset="0"/>
              </a:rPr>
              <a:t>Graphic Organizers</a:t>
            </a:r>
          </a:p>
        </p:txBody>
      </p:sp>
      <p:sp>
        <p:nvSpPr>
          <p:cNvPr id="5" name="TextBox 4"/>
          <p:cNvSpPr txBox="1"/>
          <p:nvPr/>
        </p:nvSpPr>
        <p:spPr>
          <a:xfrm>
            <a:off x="457200" y="1600200"/>
            <a:ext cx="8153400" cy="1077218"/>
          </a:xfrm>
          <a:prstGeom prst="rect">
            <a:avLst/>
          </a:prstGeom>
          <a:noFill/>
        </p:spPr>
        <p:txBody>
          <a:bodyPr wrap="square" rtlCol="0">
            <a:spAutoFit/>
          </a:bodyPr>
          <a:lstStyle/>
          <a:p>
            <a:r>
              <a:rPr lang="en-US" sz="3200" dirty="0" smtClean="0">
                <a:latin typeface="Cambria" panose="02040503050406030204" pitchFamily="18" charset="0"/>
                <a:ea typeface="Cambria" panose="02040503050406030204" pitchFamily="18" charset="0"/>
              </a:rPr>
              <a:t>A chart with two or more columns can also work.</a:t>
            </a:r>
            <a:endParaRPr lang="en-US" sz="3200" dirty="0">
              <a:latin typeface="Cambria" panose="02040503050406030204" pitchFamily="18" charset="0"/>
              <a:ea typeface="Cambria" panose="020405030504060302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35941274"/>
              </p:ext>
            </p:extLst>
          </p:nvPr>
        </p:nvGraphicFramePr>
        <p:xfrm>
          <a:off x="2743200" y="2677418"/>
          <a:ext cx="6096000" cy="38404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sz="2000" dirty="0" smtClean="0">
                          <a:solidFill>
                            <a:schemeClr val="tx1"/>
                          </a:solidFill>
                          <a:latin typeface="Segoe Print" panose="02000600000000000000" pitchFamily="2" charset="0"/>
                        </a:rPr>
                        <a:t>THING</a:t>
                      </a:r>
                      <a:r>
                        <a:rPr lang="en-US" sz="2000" baseline="0" dirty="0" smtClean="0">
                          <a:solidFill>
                            <a:schemeClr val="tx1"/>
                          </a:solidFill>
                          <a:latin typeface="Segoe Print" panose="02000600000000000000" pitchFamily="2" charset="0"/>
                        </a:rPr>
                        <a:t> 1</a:t>
                      </a:r>
                    </a:p>
                    <a:p>
                      <a:pPr algn="ctr"/>
                      <a:r>
                        <a:rPr lang="en-US" sz="2000" baseline="0" dirty="0" smtClean="0">
                          <a:solidFill>
                            <a:schemeClr val="tx1"/>
                          </a:solidFill>
                          <a:latin typeface="Segoe Print" panose="02000600000000000000" pitchFamily="2" charset="0"/>
                        </a:rPr>
                        <a:t>ONLY</a:t>
                      </a:r>
                      <a:endParaRPr lang="en-US" sz="2000" dirty="0">
                        <a:solidFill>
                          <a:schemeClr val="tx1"/>
                        </a:solidFill>
                        <a:latin typeface="Segoe Print" panose="02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latin typeface="Segoe Print" panose="02000600000000000000" pitchFamily="2" charset="0"/>
                        </a:rPr>
                        <a:t>THING 2</a:t>
                      </a:r>
                    </a:p>
                    <a:p>
                      <a:pPr algn="ctr"/>
                      <a:r>
                        <a:rPr lang="en-US" sz="2000" dirty="0" smtClean="0">
                          <a:solidFill>
                            <a:schemeClr val="tx1"/>
                          </a:solidFill>
                          <a:latin typeface="Segoe Print" panose="02000600000000000000" pitchFamily="2" charset="0"/>
                        </a:rPr>
                        <a:t>ONLY</a:t>
                      </a:r>
                      <a:endParaRPr lang="en-US" sz="2000" dirty="0">
                        <a:solidFill>
                          <a:schemeClr val="tx1"/>
                        </a:solidFill>
                        <a:latin typeface="Segoe Print" panose="02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smtClean="0">
                        <a:solidFill>
                          <a:schemeClr val="tx1"/>
                        </a:solidFill>
                        <a:latin typeface="Segoe Print" panose="02000600000000000000" pitchFamily="2" charset="0"/>
                      </a:endParaRPr>
                    </a:p>
                    <a:p>
                      <a:pPr algn="ctr"/>
                      <a:r>
                        <a:rPr lang="en-US" sz="2000" dirty="0" smtClean="0">
                          <a:solidFill>
                            <a:schemeClr val="tx1"/>
                          </a:solidFill>
                          <a:latin typeface="Segoe Print" panose="02000600000000000000" pitchFamily="2" charset="0"/>
                        </a:rPr>
                        <a:t>BOTH</a:t>
                      </a:r>
                      <a:endParaRPr lang="en-US" sz="2000" dirty="0">
                        <a:solidFill>
                          <a:schemeClr val="tx1"/>
                        </a:solidFill>
                        <a:latin typeface="Segoe Print" panose="02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dirty="0">
                        <a:solidFill>
                          <a:schemeClr val="tx1"/>
                        </a:solidFill>
                        <a:latin typeface="Segoe Print" panose="02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a:solidFill>
                          <a:schemeClr val="tx1"/>
                        </a:solidFill>
                        <a:latin typeface="Segoe Print" panose="02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dirty="0" smtClean="0">
                        <a:solidFill>
                          <a:schemeClr val="tx1"/>
                        </a:solidFill>
                        <a:latin typeface="Segoe Print" panose="02000600000000000000" pitchFamily="2" charset="0"/>
                      </a:endParaRPr>
                    </a:p>
                    <a:p>
                      <a:pPr algn="ctr"/>
                      <a:endParaRPr lang="en-US" sz="2000" dirty="0" smtClean="0">
                        <a:solidFill>
                          <a:schemeClr val="tx1"/>
                        </a:solidFill>
                        <a:latin typeface="Segoe Print" panose="02000600000000000000" pitchFamily="2" charset="0"/>
                      </a:endParaRPr>
                    </a:p>
                    <a:p>
                      <a:pPr algn="ctr"/>
                      <a:endParaRPr lang="en-US" sz="2000" dirty="0" smtClean="0">
                        <a:solidFill>
                          <a:schemeClr val="tx1"/>
                        </a:solidFill>
                        <a:latin typeface="Segoe Print" panose="02000600000000000000" pitchFamily="2" charset="0"/>
                      </a:endParaRPr>
                    </a:p>
                    <a:p>
                      <a:pPr algn="ctr"/>
                      <a:endParaRPr lang="en-US" sz="2000" dirty="0" smtClean="0">
                        <a:solidFill>
                          <a:schemeClr val="tx1"/>
                        </a:solidFill>
                        <a:latin typeface="Segoe Print" panose="02000600000000000000" pitchFamily="2" charset="0"/>
                      </a:endParaRPr>
                    </a:p>
                    <a:p>
                      <a:pPr algn="ctr"/>
                      <a:endParaRPr lang="en-US" sz="2000" dirty="0" smtClean="0">
                        <a:solidFill>
                          <a:schemeClr val="tx1"/>
                        </a:solidFill>
                        <a:latin typeface="Segoe Print" panose="02000600000000000000" pitchFamily="2" charset="0"/>
                      </a:endParaRPr>
                    </a:p>
                    <a:p>
                      <a:pPr algn="ctr"/>
                      <a:endParaRPr lang="en-US" sz="2000" dirty="0" smtClean="0">
                        <a:solidFill>
                          <a:schemeClr val="tx1"/>
                        </a:solidFill>
                        <a:latin typeface="Segoe Print" panose="02000600000000000000" pitchFamily="2" charset="0"/>
                      </a:endParaRPr>
                    </a:p>
                    <a:p>
                      <a:pPr algn="ctr"/>
                      <a:endParaRPr lang="en-US" sz="2000" dirty="0" smtClean="0">
                        <a:solidFill>
                          <a:schemeClr val="tx1"/>
                        </a:solidFill>
                        <a:latin typeface="Segoe Print" panose="02000600000000000000" pitchFamily="2" charset="0"/>
                      </a:endParaRPr>
                    </a:p>
                    <a:p>
                      <a:pPr algn="ctr"/>
                      <a:endParaRPr lang="en-US" sz="2000" dirty="0" smtClean="0">
                        <a:solidFill>
                          <a:schemeClr val="tx1"/>
                        </a:solidFill>
                        <a:latin typeface="Segoe Print" panose="02000600000000000000" pitchFamily="2" charset="0"/>
                      </a:endParaRPr>
                    </a:p>
                    <a:p>
                      <a:pPr algn="ctr"/>
                      <a:endParaRPr lang="en-US" sz="2000" dirty="0" smtClean="0">
                        <a:solidFill>
                          <a:schemeClr val="tx1"/>
                        </a:solidFill>
                        <a:latin typeface="Segoe Print" panose="02000600000000000000" pitchFamily="2" charset="0"/>
                      </a:endParaRPr>
                    </a:p>
                    <a:p>
                      <a:pPr algn="ctr"/>
                      <a:endParaRPr lang="en-US" sz="2000" dirty="0">
                        <a:solidFill>
                          <a:schemeClr val="tx1"/>
                        </a:solidFill>
                        <a:latin typeface="Segoe Print" panose="020006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370291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428"/>
            <a:ext cx="9142858" cy="6857143"/>
          </a:xfrm>
          <a:prstGeom prst="rect">
            <a:avLst/>
          </a:prstGeom>
        </p:spPr>
      </p:pic>
      <p:sp>
        <p:nvSpPr>
          <p:cNvPr id="2" name="Content Placeholder 2"/>
          <p:cNvSpPr txBox="1">
            <a:spLocks/>
          </p:cNvSpPr>
          <p:nvPr/>
        </p:nvSpPr>
        <p:spPr>
          <a:xfrm>
            <a:off x="3962400" y="1066800"/>
            <a:ext cx="4572000" cy="33528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smtClean="0">
                <a:latin typeface="Cambria" panose="02040503050406030204" pitchFamily="18" charset="0"/>
                <a:ea typeface="Cambria" panose="02040503050406030204" pitchFamily="18" charset="0"/>
              </a:rPr>
              <a:t>Can you find the two things that are being compared in each of the following sentences?</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95612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24992</TotalTime>
  <Words>3372</Words>
  <Application>Microsoft Macintosh PowerPoint</Application>
  <PresentationFormat>On-screen Show (4:3)</PresentationFormat>
  <Paragraphs>259</Paragraphs>
  <Slides>42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Cambria</vt:lpstr>
      <vt:lpstr>Candara</vt:lpstr>
      <vt:lpstr>Segoe Print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Sharon Fabian</dc:creator>
  <cp:lastModifiedBy>Microsoft Office User</cp:lastModifiedBy>
  <cp:revision>69</cp:revision>
  <cp:lastPrinted>2018-10-23T11:21:26Z</cp:lastPrinted>
  <dcterms:created xsi:type="dcterms:W3CDTF">2018-07-25T15:09:34Z</dcterms:created>
  <dcterms:modified xsi:type="dcterms:W3CDTF">2018-10-23T12:27:57Z</dcterms:modified>
</cp:coreProperties>
</file>