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2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66" d="100"/>
          <a:sy n="66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9DA05-E0E8-AA4B-A557-A3632AB694D5}" type="datetimeFigureOut">
              <a:rPr lang="en-US" smtClean="0"/>
              <a:t>7/17/17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88BB9-F98D-134E-AD2B-21CBCE3F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1E4348-768C-C542-9AB8-2004898AC16A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8BB9-F98D-134E-AD2B-21CBCE3F90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72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A87D1C3-861A-9744-A72A-8C71C1BE9A26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E5A8875-B0E0-1C49-9045-63F9EC12CEF8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Hand out reading questionaire.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D289026-A96F-FB44-AF12-2C64474EA955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6F2AFCA-89F1-7341-930E-63D2A69A37C7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9CCD157-F077-A948-B65E-6C09BE64ACD5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C6C8BFA-FBA6-2840-AE8E-E9CAE3F33118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8194AD-D7BC-364E-B059-B01899BF612F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7D0762B-1D52-E043-B6D3-ABDB684CE522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DE80E4-F4B7-2245-895A-6356096F3CDB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7BC6D87-DDA5-4B40-BE1F-B5E1F5B938FB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AAA3F64-F15A-6641-86A6-382E9A4EE097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D119E9C-7C60-1243-9306-A6EFA3197335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2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1027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7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7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7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7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9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9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9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2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02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029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29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29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69B939-1CCC-9347-84C3-F0D2166DC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7D2F1-AFC2-C649-853E-2CBAC3AAB6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1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58B0-A3B5-8842-A247-36322E1E4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47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3B750-3C80-174D-9BC7-F8ED8858E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6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8DCFA-2564-0D47-964C-FEE7F3B183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2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F9DD1-A92F-6A48-B634-218632A256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3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CA26A-5419-9F49-8877-BB8C656DDC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C6133-C364-8B41-BFF0-A506FE2E2E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2FDC3-E7D4-284A-B854-E945853D6B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2E4DA-FBDC-1040-B3DD-5208B86ADE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2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8BFCF-8FF5-DF47-83AD-AD8121F2E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9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E3534-6B57-364A-9ADA-1064A4D24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9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092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2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92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92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092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092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2FCE805-A0E2-B043-AA7B-87BC989E1D6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78PnPd-V-A&amp;feature=youtu.be" TargetMode="Externa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620688"/>
            <a:ext cx="7772400" cy="1736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Georgia"/>
                <a:ea typeface="ＭＳ Ｐゴシック" charset="0"/>
                <a:cs typeface="Georgia"/>
              </a:rPr>
              <a:t>WELCOME TO </a:t>
            </a:r>
            <a:br>
              <a:rPr lang="en-US" dirty="0">
                <a:latin typeface="Georgia"/>
                <a:ea typeface="ＭＳ Ｐゴシック" charset="0"/>
                <a:cs typeface="Georgia"/>
              </a:rPr>
            </a:br>
            <a:r>
              <a:rPr lang="en-US" dirty="0">
                <a:latin typeface="Georgia"/>
                <a:ea typeface="ＭＳ Ｐゴシック" charset="0"/>
                <a:cs typeface="Georgia"/>
              </a:rPr>
              <a:t>6</a:t>
            </a:r>
            <a:r>
              <a:rPr lang="en-US" baseline="30000" dirty="0">
                <a:latin typeface="Georgia"/>
                <a:ea typeface="ＭＳ Ｐゴシック" charset="0"/>
                <a:cs typeface="Georgia"/>
              </a:rPr>
              <a:t>th</a:t>
            </a:r>
            <a:r>
              <a:rPr lang="en-US" dirty="0">
                <a:latin typeface="Georgia"/>
                <a:ea typeface="ＭＳ Ｐゴシック" charset="0"/>
                <a:cs typeface="Georgia"/>
              </a:rPr>
              <a:t> Grade </a:t>
            </a:r>
            <a:r>
              <a:rPr lang="en-US" dirty="0" smtClean="0">
                <a:latin typeface="Georgia"/>
                <a:ea typeface="ＭＳ Ｐゴシック" charset="0"/>
                <a:cs typeface="Georgia"/>
              </a:rPr>
              <a:t/>
            </a:r>
            <a:br>
              <a:rPr lang="en-US" dirty="0" smtClean="0">
                <a:latin typeface="Georgia"/>
                <a:ea typeface="ＭＳ Ｐゴシック" charset="0"/>
                <a:cs typeface="Georgia"/>
              </a:rPr>
            </a:br>
            <a:r>
              <a:rPr lang="en-US" dirty="0" smtClean="0">
                <a:latin typeface="Georgia"/>
                <a:ea typeface="ＭＳ Ｐゴシック" charset="0"/>
                <a:cs typeface="Georgia"/>
              </a:rPr>
              <a:t>LANGUAGE </a:t>
            </a:r>
            <a:r>
              <a:rPr lang="en-US" dirty="0">
                <a:latin typeface="Georgia"/>
                <a:ea typeface="ＭＳ Ｐゴシック" charset="0"/>
                <a:cs typeface="Georgia"/>
              </a:rPr>
              <a:t>ARTS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67844" y="3537012"/>
            <a:ext cx="6400800" cy="1752600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r>
              <a:rPr lang="en-US" sz="2800" b="1" dirty="0" smtClean="0">
                <a:latin typeface="Georgia"/>
                <a:ea typeface="ＭＳ Ｐゴシック" charset="0"/>
                <a:cs typeface="Georgia"/>
              </a:rPr>
              <a:t>Mrs. Goodman’s</a:t>
            </a:r>
            <a:endParaRPr lang="en-US" sz="2800" b="1" dirty="0">
              <a:latin typeface="Georgia"/>
              <a:ea typeface="ＭＳ Ｐゴシック" charset="0"/>
              <a:cs typeface="Georgia"/>
            </a:endParaRPr>
          </a:p>
          <a:p>
            <a:pPr eaLnBrk="1" hangingPunct="1">
              <a:buFont typeface="Wingdings" charset="0"/>
              <a:buNone/>
            </a:pPr>
            <a:r>
              <a:rPr lang="en-US" sz="2800" b="1" dirty="0">
                <a:latin typeface="Georgia"/>
                <a:ea typeface="ＭＳ Ｐゴシック" charset="0"/>
                <a:cs typeface="Georgia"/>
              </a:rPr>
              <a:t>Routines &amp; Procedures</a:t>
            </a:r>
          </a:p>
        </p:txBody>
      </p:sp>
      <p:pic>
        <p:nvPicPr>
          <p:cNvPr id="2" name="Picture 1" descr="R2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3140968"/>
            <a:ext cx="3265801" cy="32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1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Georgia"/>
                <a:ea typeface="ＭＳ Ｐゴシック" charset="0"/>
                <a:cs typeface="Georgia"/>
              </a:rPr>
              <a:t>Chromebooks</a:t>
            </a:r>
            <a:r>
              <a:rPr lang="en-US" sz="6600">
                <a:latin typeface="Georgia"/>
                <a:ea typeface="ＭＳ Ｐゴシック" charset="0"/>
                <a:cs typeface="Georgia"/>
              </a:rPr>
              <a:t>	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Georgia"/>
                <a:ea typeface="ＭＳ Ｐゴシック" charset="0"/>
                <a:cs typeface="Georgia"/>
              </a:rPr>
              <a:t>Have with you in class EVERY DAY</a:t>
            </a:r>
          </a:p>
          <a:p>
            <a:pPr lvl="1"/>
            <a:r>
              <a:rPr lang="en-US" b="1" dirty="0">
                <a:latin typeface="Georgia"/>
                <a:ea typeface="ＭＳ Ｐゴシック" charset="0"/>
                <a:cs typeface="Georgia"/>
              </a:rPr>
              <a:t>Not having it will result in your handwriting your work</a:t>
            </a:r>
          </a:p>
          <a:p>
            <a:r>
              <a:rPr lang="en-US" b="1" dirty="0">
                <a:latin typeface="Georgia"/>
                <a:ea typeface="ＭＳ Ｐゴシック" charset="0"/>
                <a:cs typeface="Georgia"/>
              </a:rPr>
              <a:t>Charged</a:t>
            </a:r>
          </a:p>
          <a:p>
            <a:r>
              <a:rPr lang="en-US" b="1" dirty="0">
                <a:latin typeface="Georgia"/>
                <a:ea typeface="ＭＳ Ｐゴシック" charset="0"/>
                <a:cs typeface="Georgia"/>
              </a:rPr>
              <a:t>Use it as directed </a:t>
            </a:r>
          </a:p>
          <a:p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Failure </a:t>
            </a:r>
            <a:r>
              <a:rPr lang="en-US" b="1" dirty="0">
                <a:latin typeface="Georgia"/>
                <a:ea typeface="ＭＳ Ｐゴシック" charset="0"/>
                <a:cs typeface="Georgia"/>
              </a:rPr>
              <a:t>do to so will result in loss of privilege  </a:t>
            </a:r>
            <a:endParaRPr lang="en-US" b="1" dirty="0" smtClean="0">
              <a:latin typeface="Georgia"/>
              <a:ea typeface="ＭＳ Ｐゴシック" charset="0"/>
              <a:cs typeface="Georgia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Georgia"/>
                <a:ea typeface="ＭＳ Ｐゴシック" charset="0"/>
                <a:cs typeface="Georgia"/>
              </a:rPr>
              <a:t>NO </a:t>
            </a:r>
            <a:r>
              <a:rPr lang="en-US" b="1" dirty="0">
                <a:solidFill>
                  <a:srgbClr val="FF0000"/>
                </a:solidFill>
                <a:latin typeface="Georgia"/>
                <a:ea typeface="ＭＳ Ｐゴシック" charset="0"/>
                <a:cs typeface="Georgia"/>
              </a:rPr>
              <a:t>extensions </a:t>
            </a:r>
            <a:r>
              <a:rPr lang="en-US" b="1" dirty="0" smtClean="0">
                <a:solidFill>
                  <a:srgbClr val="FFFF00"/>
                </a:solidFill>
                <a:latin typeface="Georgia"/>
                <a:ea typeface="ＭＳ Ｐゴシック" charset="0"/>
                <a:cs typeface="Georgia"/>
              </a:rPr>
              <a:t>/or  </a:t>
            </a:r>
            <a:r>
              <a:rPr lang="en-US" b="1" dirty="0">
                <a:solidFill>
                  <a:srgbClr val="FFFF00"/>
                </a:solidFill>
                <a:latin typeface="Georgia"/>
                <a:ea typeface="ＭＳ Ｐゴシック" charset="0"/>
                <a:cs typeface="Georgia"/>
              </a:rPr>
              <a:t>playing games</a:t>
            </a:r>
          </a:p>
          <a:p>
            <a:pPr lvl="1"/>
            <a:endParaRPr lang="en-US" b="1" dirty="0">
              <a:solidFill>
                <a:srgbClr val="FFFF00"/>
              </a:solidFill>
              <a:latin typeface="Georgia"/>
              <a:ea typeface="ＭＳ Ｐゴシック" charset="0"/>
              <a:cs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404664"/>
            <a:ext cx="1692188" cy="12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5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Georgia"/>
                <a:ea typeface="ＭＳ Ｐゴシック" charset="0"/>
                <a:cs typeface="Georgia"/>
              </a:rPr>
              <a:t>CLASS ROUTINES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Georgia"/>
                <a:ea typeface="ＭＳ Ｐゴシック" charset="0"/>
                <a:cs typeface="Georgia"/>
              </a:rPr>
              <a:t>DAILY MATERIALS</a:t>
            </a:r>
          </a:p>
          <a:p>
            <a:pPr lvl="1"/>
            <a:r>
              <a:rPr lang="en-US" b="1">
                <a:latin typeface="Georgia"/>
                <a:ea typeface="ＭＳ Ｐゴシック" charset="0"/>
                <a:cs typeface="Georgia"/>
              </a:rPr>
              <a:t>Binder with paper</a:t>
            </a:r>
          </a:p>
          <a:p>
            <a:pPr lvl="2"/>
            <a:r>
              <a:rPr lang="en-US" b="1">
                <a:latin typeface="Georgia"/>
                <a:ea typeface="ＭＳ Ｐゴシック" charset="0"/>
                <a:cs typeface="Georgia"/>
              </a:rPr>
              <a:t>Keep your binder organized… I will check it periodically</a:t>
            </a:r>
          </a:p>
          <a:p>
            <a:pPr lvl="1"/>
            <a:r>
              <a:rPr lang="en-US" b="1">
                <a:latin typeface="Georgia"/>
                <a:ea typeface="ＭＳ Ｐゴシック" charset="0"/>
                <a:cs typeface="Georgia"/>
              </a:rPr>
              <a:t>Class (reading) book</a:t>
            </a:r>
          </a:p>
          <a:p>
            <a:pPr lvl="1"/>
            <a:r>
              <a:rPr lang="en-US" b="1">
                <a:latin typeface="Georgia"/>
                <a:ea typeface="ＭＳ Ｐゴシック" charset="0"/>
                <a:cs typeface="Georgia"/>
              </a:rPr>
              <a:t>Chromebook (charged)</a:t>
            </a:r>
          </a:p>
          <a:p>
            <a:pPr lvl="1"/>
            <a:r>
              <a:rPr lang="en-US" b="1">
                <a:latin typeface="Georgia"/>
                <a:ea typeface="ＭＳ Ｐゴシック" charset="0"/>
                <a:cs typeface="Georgia"/>
              </a:rPr>
              <a:t>Pencil pouch</a:t>
            </a:r>
          </a:p>
          <a:p>
            <a:pPr lvl="1"/>
            <a:r>
              <a:rPr lang="en-US" b="1">
                <a:latin typeface="Georgia"/>
                <a:ea typeface="ＭＳ Ｐゴシック" charset="0"/>
                <a:cs typeface="Georgia"/>
              </a:rPr>
              <a:t>Assignment planner</a:t>
            </a:r>
          </a:p>
          <a:p>
            <a:pPr lvl="1"/>
            <a:endParaRPr lang="en-US" b="1">
              <a:latin typeface="Georgia"/>
              <a:ea typeface="ＭＳ Ｐゴシック" charset="0"/>
              <a:cs typeface="Georgia"/>
            </a:endParaRPr>
          </a:p>
        </p:txBody>
      </p:sp>
      <p:pic>
        <p:nvPicPr>
          <p:cNvPr id="31747" name="Picture 1" descr="boo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3717032"/>
            <a:ext cx="21717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42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>
                <a:latin typeface="Georgia"/>
                <a:ea typeface="ＭＳ Ｐゴシック" charset="0"/>
                <a:cs typeface="Georgia"/>
              </a:rPr>
              <a:t>CLASS ROUTINES</a:t>
            </a:r>
            <a:r>
              <a:rPr lang="en-US" sz="6000" dirty="0">
                <a:latin typeface="Georgia"/>
                <a:ea typeface="ＭＳ Ｐゴシック" charset="0"/>
                <a:cs typeface="Georgia"/>
              </a:rPr>
              <a:t>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229600" cy="4530725"/>
          </a:xfrm>
        </p:spPr>
        <p:txBody>
          <a:bodyPr/>
          <a:lstStyle/>
          <a:p>
            <a:pPr eaLnBrk="1" hangingPunct="1"/>
            <a:r>
              <a:rPr lang="en-US" b="1" dirty="0">
                <a:latin typeface="Georgia"/>
                <a:ea typeface="ＭＳ Ｐゴシック" charset="0"/>
                <a:cs typeface="Georgia"/>
              </a:rPr>
              <a:t>ARRIVAL / BELLWORK</a:t>
            </a:r>
          </a:p>
          <a:p>
            <a:pPr lvl="1" eaLnBrk="1" hangingPunct="1"/>
            <a:r>
              <a:rPr lang="en-US" b="1" dirty="0">
                <a:latin typeface="Georgia"/>
                <a:ea typeface="ＭＳ Ｐゴシック" charset="0"/>
                <a:cs typeface="Georgia"/>
              </a:rPr>
              <a:t>Get your binder off the shelf.</a:t>
            </a:r>
          </a:p>
          <a:p>
            <a:pPr lvl="1" eaLnBrk="1" hangingPunct="1"/>
            <a:r>
              <a:rPr lang="en-US" b="1" dirty="0">
                <a:latin typeface="Georgia"/>
                <a:ea typeface="ＭＳ Ｐゴシック" charset="0"/>
                <a:cs typeface="Georgia"/>
              </a:rPr>
              <a:t>Needed materials will be listed on the board</a:t>
            </a:r>
          </a:p>
          <a:p>
            <a:pPr lvl="2" eaLnBrk="1" hangingPunct="1"/>
            <a:r>
              <a:rPr lang="en-US" b="1" dirty="0">
                <a:latin typeface="Georgia"/>
                <a:ea typeface="ＭＳ Ｐゴシック" charset="0"/>
                <a:cs typeface="Georgia"/>
              </a:rPr>
              <a:t>Take out / organize materials</a:t>
            </a:r>
          </a:p>
          <a:p>
            <a:pPr lvl="1" eaLnBrk="1" hangingPunct="1"/>
            <a:r>
              <a:rPr lang="en-US" b="1" dirty="0">
                <a:latin typeface="Georgia"/>
                <a:ea typeface="ＭＳ Ｐゴシック" charset="0"/>
                <a:cs typeface="Georgia"/>
              </a:rPr>
              <a:t>“Do Now” will be on the board</a:t>
            </a:r>
          </a:p>
          <a:p>
            <a:pPr lvl="2" eaLnBrk="1" hangingPunct="1"/>
            <a:r>
              <a:rPr lang="en-US" b="1" dirty="0">
                <a:latin typeface="Georgia"/>
                <a:ea typeface="ＭＳ Ｐゴシック" charset="0"/>
                <a:cs typeface="Georgia"/>
              </a:rPr>
              <a:t>Begin once you are </a:t>
            </a:r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organized </a:t>
            </a:r>
          </a:p>
          <a:p>
            <a:pPr lvl="2" eaLnBrk="1" hangingPunct="1"/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&amp; monitor timer</a:t>
            </a:r>
            <a:endParaRPr lang="en-US" b="1" dirty="0">
              <a:latin typeface="Georgia"/>
              <a:ea typeface="ＭＳ Ｐゴシック" charset="0"/>
              <a:cs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340768"/>
            <a:ext cx="1656184" cy="16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Georgia"/>
                <a:ea typeface="ＭＳ Ｐゴシック" charset="0"/>
                <a:cs typeface="Georgia"/>
              </a:rPr>
              <a:t>CLASS ROUTINES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Georgia"/>
                <a:ea typeface="ＭＳ Ｐゴシック" charset="0"/>
                <a:cs typeface="Georgia"/>
              </a:rPr>
              <a:t>TEACHER TIME</a:t>
            </a:r>
          </a:p>
          <a:p>
            <a:pPr lvl="1"/>
            <a:r>
              <a:rPr lang="en-US" b="1">
                <a:latin typeface="Georgia"/>
                <a:ea typeface="ＭＳ Ｐゴシック" charset="0"/>
                <a:cs typeface="Georgia"/>
              </a:rPr>
              <a:t>Participate in the activities scheduled for the day</a:t>
            </a:r>
          </a:p>
          <a:p>
            <a:pPr lvl="1"/>
            <a:r>
              <a:rPr lang="en-US" b="1">
                <a:latin typeface="Georgia"/>
                <a:ea typeface="ＭＳ Ｐゴシック" charset="0"/>
                <a:cs typeface="Georgia"/>
              </a:rPr>
              <a:t>Do your best work</a:t>
            </a:r>
          </a:p>
        </p:txBody>
      </p:sp>
      <p:pic>
        <p:nvPicPr>
          <p:cNvPr id="34819" name="Picture 1" descr="viola swam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81028"/>
            <a:ext cx="3356756" cy="251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7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Georgia"/>
                <a:ea typeface="ＭＳ Ｐゴシック" charset="0"/>
                <a:cs typeface="Georgia"/>
              </a:rPr>
              <a:t>CLASS ROUTINES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Georgia"/>
                <a:ea typeface="ＭＳ Ｐゴシック" charset="0"/>
                <a:cs typeface="Georgia"/>
              </a:rPr>
              <a:t>INDEPENDENT WORK TIME</a:t>
            </a:r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678488"/>
            <a:ext cx="8382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7532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107241"/>
              </p:ext>
            </p:extLst>
          </p:nvPr>
        </p:nvGraphicFramePr>
        <p:xfrm>
          <a:off x="1295400" y="2819400"/>
          <a:ext cx="69342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5052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</a:tr>
              <a:tr h="205740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Choose 1 place / stay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Use active reading strategies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Do not</a:t>
                      </a:r>
                      <a:r>
                        <a:rPr lang="en-US" baseline="0" dirty="0" smtClean="0"/>
                        <a:t> interfere with ability of others to read silently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Unfinished reading must be completed at home for the next day</a:t>
                      </a: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Use the writing process… plan, draft, revise,</a:t>
                      </a:r>
                      <a:r>
                        <a:rPr lang="en-US" baseline="0" dirty="0" smtClean="0"/>
                        <a:t> edit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Conference with peers / teachers as appropriate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Conferencing guidelines will be reviewed in class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7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  <a:ea typeface="ＭＳ Ｐゴシック" charset="0"/>
                <a:cs typeface="Georgia"/>
              </a:rPr>
              <a:t>CLASS ROUTINES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Georgia"/>
                <a:ea typeface="ＭＳ Ｐゴシック" charset="0"/>
                <a:cs typeface="Georgia"/>
              </a:rPr>
              <a:t>GROUP WORK</a:t>
            </a:r>
          </a:p>
          <a:p>
            <a:pPr lvl="1"/>
            <a:r>
              <a:rPr lang="en-US" b="1" dirty="0">
                <a:latin typeface="Georgia"/>
                <a:ea typeface="ＭＳ Ｐゴシック" charset="0"/>
                <a:cs typeface="Georgia"/>
              </a:rPr>
              <a:t>Discussion</a:t>
            </a:r>
          </a:p>
          <a:p>
            <a:pPr lvl="1"/>
            <a:r>
              <a:rPr lang="en-US" b="1" dirty="0">
                <a:latin typeface="Georgia"/>
                <a:ea typeface="ＭＳ Ｐゴシック" charset="0"/>
                <a:cs typeface="Georgia"/>
              </a:rPr>
              <a:t>Research</a:t>
            </a:r>
          </a:p>
          <a:p>
            <a:pPr lvl="1"/>
            <a:r>
              <a:rPr lang="en-US" b="1" dirty="0">
                <a:latin typeface="Georgia"/>
                <a:ea typeface="ＭＳ Ｐゴシック" charset="0"/>
                <a:cs typeface="Georgia"/>
              </a:rPr>
              <a:t>Projects</a:t>
            </a:r>
          </a:p>
          <a:p>
            <a:pPr lvl="1"/>
            <a:r>
              <a:rPr lang="en-US" b="1" dirty="0">
                <a:latin typeface="Georgia"/>
                <a:ea typeface="ＭＳ Ｐゴシック" charset="0"/>
                <a:cs typeface="Georgia"/>
              </a:rPr>
              <a:t>Writing</a:t>
            </a:r>
          </a:p>
          <a:p>
            <a:pPr lvl="1"/>
            <a:r>
              <a:rPr lang="en-US" b="1" dirty="0">
                <a:latin typeface="Georgia"/>
                <a:ea typeface="ＭＳ Ｐゴシック" charset="0"/>
                <a:cs typeface="Georgia"/>
              </a:rPr>
              <a:t>Presentations</a:t>
            </a:r>
          </a:p>
          <a:p>
            <a:endParaRPr lang="en-US" b="1" dirty="0">
              <a:latin typeface="Georgia"/>
              <a:ea typeface="ＭＳ Ｐゴシック" charset="0"/>
              <a:cs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988840"/>
            <a:ext cx="2882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5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Georgia"/>
                <a:ea typeface="ＭＳ Ｐゴシック" charset="0"/>
                <a:cs typeface="Georgia"/>
              </a:rPr>
              <a:t>CLASS ROUTINES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539552" y="1448780"/>
            <a:ext cx="7992888" cy="5256584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Georgia"/>
                <a:ea typeface="ＭＳ Ｐゴシック" charset="0"/>
                <a:cs typeface="Georgia"/>
              </a:rPr>
              <a:t>BREAKS </a:t>
            </a:r>
          </a:p>
          <a:p>
            <a:pPr>
              <a:defRPr/>
            </a:pPr>
            <a:r>
              <a:rPr lang="en-US" b="1" dirty="0">
                <a:latin typeface="Georgia"/>
                <a:ea typeface="ＭＳ Ｐゴシック" charset="0"/>
                <a:cs typeface="Georgia"/>
              </a:rPr>
              <a:t>In the room whole class break mid-way through the block </a:t>
            </a:r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period</a:t>
            </a:r>
          </a:p>
          <a:p>
            <a:pPr marL="0" indent="0">
              <a:buNone/>
              <a:defRPr/>
            </a:pPr>
            <a:endParaRPr lang="en-US" b="1" dirty="0" smtClean="0">
              <a:latin typeface="Georgia"/>
              <a:ea typeface="ＭＳ Ｐゴシック" charset="0"/>
              <a:cs typeface="Georgia"/>
            </a:endParaRPr>
          </a:p>
          <a:p>
            <a:pPr>
              <a:defRPr/>
            </a:pPr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‘Dash Cash’</a:t>
            </a:r>
            <a:endParaRPr lang="en-US" b="1" dirty="0">
              <a:latin typeface="Georgia"/>
              <a:ea typeface="ＭＳ Ｐゴシック" charset="0"/>
              <a:cs typeface="Georgia"/>
            </a:endParaRPr>
          </a:p>
          <a:p>
            <a:pPr marL="0" indent="0">
              <a:buNone/>
              <a:defRPr/>
            </a:pPr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     - </a:t>
            </a:r>
            <a:r>
              <a:rPr lang="en-US" sz="2400" b="1" dirty="0" smtClean="0">
                <a:latin typeface="Georgia"/>
                <a:ea typeface="ＭＳ Ｐゴシック" charset="0"/>
                <a:cs typeface="Georgia"/>
              </a:rPr>
              <a:t>5 per quarter</a:t>
            </a:r>
            <a:endParaRPr lang="en-US" sz="2400" b="1" dirty="0">
              <a:latin typeface="Georgia"/>
              <a:ea typeface="ＭＳ Ｐゴシック" charset="0"/>
              <a:cs typeface="Georgia"/>
            </a:endParaRPr>
          </a:p>
          <a:p>
            <a:pPr marL="457200" lvl="1" indent="0">
              <a:buNone/>
              <a:defRPr/>
            </a:pPr>
            <a:r>
              <a:rPr lang="en-US" sz="2400" b="1" dirty="0">
                <a:latin typeface="Georgia"/>
                <a:ea typeface="ＭＳ Ｐゴシック" charset="0"/>
                <a:cs typeface="Georgia"/>
              </a:rPr>
              <a:t> </a:t>
            </a:r>
            <a:r>
              <a:rPr lang="en-US" sz="2400" b="1" dirty="0" smtClean="0">
                <a:latin typeface="Georgia"/>
                <a:ea typeface="ＭＳ Ｐゴシック" charset="0"/>
                <a:cs typeface="Georgia"/>
              </a:rPr>
              <a:t>- Not </a:t>
            </a:r>
            <a:r>
              <a:rPr lang="en-US" sz="2400" b="1" dirty="0">
                <a:latin typeface="Georgia"/>
                <a:ea typeface="ＭＳ Ｐゴシック" charset="0"/>
                <a:cs typeface="Georgia"/>
              </a:rPr>
              <a:t>during ‘teacher time</a:t>
            </a:r>
            <a:r>
              <a:rPr lang="en-US" sz="2400" b="1" dirty="0" smtClean="0">
                <a:latin typeface="Georgia"/>
                <a:ea typeface="ＭＳ Ｐゴシック" charset="0"/>
                <a:cs typeface="Georgia"/>
              </a:rPr>
              <a:t>’</a:t>
            </a:r>
          </a:p>
          <a:p>
            <a:pPr marL="457200" lvl="1" indent="0">
              <a:buNone/>
              <a:defRPr/>
            </a:pPr>
            <a:r>
              <a:rPr lang="en-US" sz="2400" b="1" dirty="0" smtClean="0">
                <a:latin typeface="Georgia"/>
                <a:ea typeface="ＭＳ Ｐゴシック" charset="0"/>
                <a:cs typeface="Georgia"/>
              </a:rPr>
              <a:t> - May earn more  </a:t>
            </a:r>
          </a:p>
          <a:p>
            <a:pPr marL="457200" lvl="1" indent="0">
              <a:buNone/>
              <a:defRPr/>
            </a:pPr>
            <a:r>
              <a:rPr lang="en-US" sz="2400" b="1" dirty="0">
                <a:latin typeface="Georgia"/>
                <a:ea typeface="ＭＳ Ｐゴシック" charset="0"/>
                <a:cs typeface="Georgia"/>
              </a:rPr>
              <a:t> </a:t>
            </a:r>
            <a:r>
              <a:rPr lang="en-US" sz="2400" b="1" dirty="0" smtClean="0">
                <a:latin typeface="Georgia"/>
                <a:ea typeface="ＭＳ Ｐゴシック" charset="0"/>
                <a:cs typeface="Georgia"/>
              </a:rPr>
              <a:t>- Use for credit </a:t>
            </a:r>
            <a:endParaRPr lang="en-US" sz="2400" b="1" dirty="0">
              <a:latin typeface="Georgia"/>
              <a:ea typeface="ＭＳ Ｐゴシック" charset="0"/>
              <a:cs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12976"/>
            <a:ext cx="3240360" cy="15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0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36812"/>
            <a:ext cx="8001000" cy="2819400"/>
          </a:xfrm>
        </p:spPr>
        <p:txBody>
          <a:bodyPr/>
          <a:lstStyle/>
          <a:p>
            <a:pPr eaLnBrk="1" hangingPunct="1"/>
            <a:r>
              <a:rPr lang="en-US" b="1" dirty="0">
                <a:latin typeface="Georgia"/>
                <a:ea typeface="ＭＳ Ｐゴシック" charset="0"/>
                <a:cs typeface="Georgia"/>
              </a:rPr>
              <a:t>Written on the </a:t>
            </a:r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 </a:t>
            </a:r>
            <a:r>
              <a:rPr lang="en-US" b="1" dirty="0">
                <a:latin typeface="Georgia"/>
                <a:ea typeface="ＭＳ Ｐゴシック" charset="0"/>
                <a:cs typeface="Georgia"/>
              </a:rPr>
              <a:t>board / posted on the website </a:t>
            </a:r>
            <a:endParaRPr lang="en-US" b="1" dirty="0" smtClean="0">
              <a:latin typeface="Georgia"/>
              <a:ea typeface="ＭＳ Ｐゴシック" charset="0"/>
              <a:cs typeface="Georgia"/>
            </a:endParaRPr>
          </a:p>
          <a:p>
            <a:pPr eaLnBrk="1" hangingPunct="1"/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Late = points lost</a:t>
            </a:r>
            <a:endParaRPr lang="en-US" altLang="ja-JP" b="1" dirty="0">
              <a:latin typeface="Georgia"/>
              <a:ea typeface="ＭＳ Ｐゴシック" charset="0"/>
              <a:cs typeface="Georgia"/>
            </a:endParaRPr>
          </a:p>
          <a:p>
            <a:pPr lvl="1" eaLnBrk="1" hangingPunct="1"/>
            <a:r>
              <a:rPr lang="en-US" b="1" dirty="0">
                <a:latin typeface="Georgia"/>
                <a:ea typeface="ＭＳ Ｐゴシック" charset="0"/>
                <a:cs typeface="Georgia"/>
              </a:rPr>
              <a:t>Nothing is more detrimental to your overall grade than a “0”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3048000" y="4953000"/>
            <a:ext cx="205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/>
                <a:cs typeface="Georgia"/>
              </a:rPr>
              <a:t> 80        155/3=</a:t>
            </a:r>
          </a:p>
          <a:p>
            <a:pPr eaLnBrk="1" hangingPunct="1"/>
            <a:r>
              <a:rPr lang="en-US" sz="1800" b="1">
                <a:latin typeface="Georgia"/>
                <a:cs typeface="Georgia"/>
              </a:rPr>
              <a:t> 75           51%</a:t>
            </a:r>
          </a:p>
          <a:p>
            <a:pPr eaLnBrk="1" hangingPunct="1"/>
            <a:r>
              <a:rPr lang="en-US" sz="1800" b="1" u="sng">
                <a:latin typeface="Georgia"/>
                <a:cs typeface="Georgia"/>
              </a:rPr>
              <a:t>+ 0</a:t>
            </a:r>
          </a:p>
          <a:p>
            <a:pPr eaLnBrk="1" hangingPunct="1"/>
            <a:r>
              <a:rPr lang="en-US" sz="1800" b="1">
                <a:latin typeface="Georgia"/>
                <a:cs typeface="Georgia"/>
              </a:rPr>
              <a:t>155</a:t>
            </a:r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5257800" y="4953000"/>
            <a:ext cx="205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/>
                <a:cs typeface="Georgia"/>
              </a:rPr>
              <a:t>  80        205/3=</a:t>
            </a:r>
          </a:p>
          <a:p>
            <a:pPr eaLnBrk="1" hangingPunct="1"/>
            <a:r>
              <a:rPr lang="en-US" sz="1800" b="1">
                <a:latin typeface="Georgia"/>
                <a:cs typeface="Georgia"/>
              </a:rPr>
              <a:t>  75           68%</a:t>
            </a:r>
          </a:p>
          <a:p>
            <a:pPr eaLnBrk="1" hangingPunct="1"/>
            <a:r>
              <a:rPr lang="en-US" sz="1800" b="1" u="sng">
                <a:latin typeface="Georgia"/>
                <a:cs typeface="Georgia"/>
              </a:rPr>
              <a:t>+50</a:t>
            </a:r>
          </a:p>
          <a:p>
            <a:pPr eaLnBrk="1" hangingPunct="1"/>
            <a:r>
              <a:rPr lang="en-US" sz="1800" b="1">
                <a:latin typeface="Georgia"/>
                <a:cs typeface="Georgia"/>
              </a:rPr>
              <a:t> 205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36" y="404664"/>
            <a:ext cx="64008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3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>
                <a:latin typeface="Georgia"/>
                <a:ea typeface="ＭＳ Ｐゴシック" charset="0"/>
                <a:cs typeface="Georgia"/>
              </a:rPr>
              <a:t>DISMISSAL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Organize binder &amp; return to shelf NEATLY.</a:t>
            </a:r>
          </a:p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Clean 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your work area and take all garbage to the trash can. </a:t>
            </a:r>
            <a:endParaRPr lang="en-US" sz="28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ea typeface="ＭＳ Ｐゴシック" charset="0"/>
              <a:cs typeface="Georgia"/>
            </a:endParaRPr>
          </a:p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Put classroom / borrowed materials away.</a:t>
            </a:r>
            <a:endParaRPr lang="en-US" sz="2800" b="1" dirty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ea typeface="ＭＳ Ｐゴシック" charset="0"/>
              <a:cs typeface="Georgia"/>
            </a:endParaRP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Wait for </a:t>
            </a:r>
            <a:r>
              <a:rPr lang="en-US" sz="28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MrsGoodman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 to 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dismiss you. </a:t>
            </a: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The ring of the bell does not dismiss you. </a:t>
            </a:r>
          </a:p>
        </p:txBody>
      </p:sp>
      <p:pic>
        <p:nvPicPr>
          <p:cNvPr id="409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476672"/>
            <a:ext cx="992088" cy="110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44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eorgia"/>
                <a:ea typeface="ＭＳ Ｐゴシック" charset="0"/>
                <a:cs typeface="Georgia"/>
              </a:rPr>
              <a:t>EXTRA SUPPLIES</a:t>
            </a:r>
            <a:endParaRPr lang="en-US" sz="4800" dirty="0">
              <a:latin typeface="Georgia"/>
              <a:ea typeface="ＭＳ Ｐゴシック" charset="0"/>
              <a:cs typeface="Georgia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Art Supply </a:t>
            </a:r>
            <a:r>
              <a:rPr lang="en-US" b="1" dirty="0">
                <a:latin typeface="Georgia"/>
                <a:ea typeface="ＭＳ Ｐゴシック" charset="0"/>
                <a:cs typeface="Georgia"/>
              </a:rPr>
              <a:t>C</a:t>
            </a:r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upboard </a:t>
            </a:r>
          </a:p>
          <a:p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If </a:t>
            </a:r>
            <a:r>
              <a:rPr lang="en-US" b="1" dirty="0">
                <a:latin typeface="Georgia"/>
                <a:ea typeface="ＭＳ Ｐゴシック" charset="0"/>
                <a:cs typeface="Georgia"/>
              </a:rPr>
              <a:t>you need </a:t>
            </a:r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to borrow / use anything.</a:t>
            </a:r>
            <a:endParaRPr lang="en-US" b="1" dirty="0">
              <a:latin typeface="Georgia"/>
              <a:ea typeface="ＭＳ Ｐゴシック" charset="0"/>
              <a:cs typeface="Georgia"/>
            </a:endParaRPr>
          </a:p>
          <a:p>
            <a:pPr lvl="1"/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Ask  </a:t>
            </a:r>
            <a:endParaRPr lang="en-US" b="1" dirty="0">
              <a:latin typeface="Georgia"/>
              <a:ea typeface="ＭＳ Ｐゴシック" charset="0"/>
              <a:cs typeface="Georgia"/>
            </a:endParaRPr>
          </a:p>
          <a:p>
            <a:pPr lvl="1"/>
            <a:r>
              <a:rPr lang="en-US" b="1" dirty="0">
                <a:latin typeface="Georgia"/>
                <a:ea typeface="ＭＳ Ｐゴシック" charset="0"/>
                <a:cs typeface="Georgia"/>
              </a:rPr>
              <a:t>Use the materials responsibly</a:t>
            </a:r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.</a:t>
            </a:r>
          </a:p>
          <a:p>
            <a:pPr lvl="1"/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Put materials away</a:t>
            </a:r>
            <a:endParaRPr lang="en-US" b="1" dirty="0">
              <a:latin typeface="Georgia"/>
              <a:ea typeface="ＭＳ Ｐゴシック" charset="0"/>
              <a:cs typeface="Georgia"/>
            </a:endParaRPr>
          </a:p>
          <a:p>
            <a:endParaRPr lang="en-US" b="1" dirty="0">
              <a:latin typeface="Georgia"/>
              <a:ea typeface="ＭＳ Ｐゴシック" charset="0"/>
              <a:cs typeface="Georgia"/>
            </a:endParaRPr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4069125"/>
            <a:ext cx="2052228" cy="234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3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Georgia"/>
                <a:ea typeface="ＭＳ Ｐゴシック" charset="0"/>
                <a:cs typeface="Georgia"/>
              </a:rPr>
              <a:t>An Open Letter to Students</a:t>
            </a:r>
            <a:r>
              <a:rPr lang="is-IS" dirty="0">
                <a:latin typeface="Georgia"/>
                <a:ea typeface="ＭＳ Ｐゴシック" charset="0"/>
                <a:cs typeface="Georgia"/>
              </a:rPr>
              <a:t>…</a:t>
            </a:r>
            <a:endParaRPr lang="en-US" dirty="0">
              <a:latin typeface="Georgia"/>
              <a:ea typeface="ＭＳ Ｐゴシック" charset="0"/>
              <a:cs typeface="Georgia"/>
            </a:endParaRPr>
          </a:p>
        </p:txBody>
      </p:sp>
      <p:pic>
        <p:nvPicPr>
          <p:cNvPr id="17410" name="Content Placeholder 3" descr="JGreen.jpe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 b="20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763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latin typeface="Georgia"/>
                <a:ea typeface="ＭＳ Ｐゴシック" charset="0"/>
                <a:cs typeface="Georgia"/>
              </a:rPr>
              <a:t>GRADING</a:t>
            </a:r>
          </a:p>
        </p:txBody>
      </p:sp>
      <p:sp>
        <p:nvSpPr>
          <p:cNvPr id="44034" name="Text Box 38"/>
          <p:cNvSpPr txBox="1">
            <a:spLocks noChangeArrowheads="1"/>
          </p:cNvSpPr>
          <p:nvPr/>
        </p:nvSpPr>
        <p:spPr bwMode="auto">
          <a:xfrm>
            <a:off x="863588" y="1916832"/>
            <a:ext cx="6858000" cy="398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 dirty="0">
                <a:latin typeface="Georgia"/>
                <a:cs typeface="Georgia"/>
              </a:rPr>
              <a:t>Everything is </a:t>
            </a:r>
            <a:r>
              <a:rPr lang="en-US" sz="2800" b="1" dirty="0">
                <a:latin typeface="Georgia"/>
                <a:cs typeface="Georgia"/>
                <a:sym typeface="Wingdings" charset="0"/>
              </a:rPr>
              <a:t>graded.</a:t>
            </a:r>
            <a:endParaRPr lang="en-US" sz="2800" b="1" dirty="0">
              <a:latin typeface="Georgia"/>
              <a:cs typeface="Georgia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400" b="1" dirty="0">
                <a:latin typeface="Georgia"/>
                <a:cs typeface="Georgia"/>
              </a:rPr>
              <a:t>Assignments**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400" b="1" dirty="0">
                <a:latin typeface="Georgia"/>
                <a:cs typeface="Georgia"/>
              </a:rPr>
              <a:t>Homework**</a:t>
            </a:r>
            <a:endParaRPr lang="en-US" sz="2800" b="1" dirty="0">
              <a:latin typeface="Georgia"/>
              <a:cs typeface="Georgia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400" b="1" dirty="0">
                <a:latin typeface="Georgia"/>
                <a:cs typeface="Georgia"/>
              </a:rPr>
              <a:t>Tests &amp; quizzes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400" b="1" dirty="0">
                <a:latin typeface="Georgia"/>
                <a:cs typeface="Georgia"/>
              </a:rPr>
              <a:t>Projects </a:t>
            </a:r>
            <a:endParaRPr lang="en-US" sz="2400" b="1" dirty="0" smtClean="0">
              <a:latin typeface="Georgia"/>
              <a:cs typeface="Georgia"/>
            </a:endParaRPr>
          </a:p>
          <a:p>
            <a:pPr lvl="1" eaLnBrk="1" hangingPunct="1">
              <a:spcBef>
                <a:spcPct val="50000"/>
              </a:spcBef>
            </a:pPr>
            <a:endParaRPr lang="en-US" sz="2400" b="1" dirty="0">
              <a:latin typeface="Georgia"/>
              <a:cs typeface="Georgia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sz="1800" b="1" dirty="0">
                <a:latin typeface="Georgia"/>
                <a:cs typeface="Georgia"/>
              </a:rPr>
              <a:t>**Low scores on key assignments </a:t>
            </a:r>
            <a:r>
              <a:rPr lang="en-US" sz="1800" b="1" dirty="0">
                <a:solidFill>
                  <a:srgbClr val="FF0000"/>
                </a:solidFill>
                <a:latin typeface="Georgia"/>
                <a:cs typeface="Georgia"/>
              </a:rPr>
              <a:t>will require resubmission </a:t>
            </a:r>
            <a:r>
              <a:rPr lang="en-US" sz="1800" b="1" dirty="0">
                <a:latin typeface="Georgia"/>
                <a:cs typeface="Georgia"/>
              </a:rPr>
              <a:t>to improve quality</a:t>
            </a:r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1736812"/>
            <a:ext cx="3266256" cy="309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00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  <a:ea typeface="ＭＳ Ｐゴシック" charset="0"/>
                <a:cs typeface="Georgia"/>
              </a:rPr>
              <a:t>Food &amp; Drink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Georgia"/>
                <a:ea typeface="ＭＳ Ｐゴシック" charset="0"/>
                <a:cs typeface="Georgia"/>
              </a:rPr>
              <a:t>Water bottle (with lid/cap only)</a:t>
            </a:r>
          </a:p>
          <a:p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Multiple </a:t>
            </a:r>
            <a:r>
              <a:rPr lang="en-US" b="1" dirty="0">
                <a:latin typeface="Georgia"/>
                <a:ea typeface="ＭＳ Ｐゴシック" charset="0"/>
                <a:cs typeface="Georgia"/>
              </a:rPr>
              <a:t>allergies including nuts and gluten so ABSOLUTELY NO FOOD</a:t>
            </a:r>
          </a:p>
        </p:txBody>
      </p:sp>
      <p:pic>
        <p:nvPicPr>
          <p:cNvPr id="2" name="Picture 1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3356992"/>
            <a:ext cx="2268252" cy="31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18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  <a:ea typeface="ＭＳ Ｐゴシック" charset="0"/>
                <a:cs typeface="Georgia"/>
              </a:rPr>
              <a:t>ANY QUESTIONS</a:t>
            </a:r>
            <a:r>
              <a:rPr lang="is-IS">
                <a:latin typeface="Georgia"/>
                <a:ea typeface="ＭＳ Ｐゴシック" charset="0"/>
                <a:cs typeface="Georgia"/>
              </a:rPr>
              <a:t>…</a:t>
            </a:r>
            <a:endParaRPr lang="en-US">
              <a:latin typeface="Georgia"/>
              <a:ea typeface="ＭＳ Ｐゴシック" charset="0"/>
              <a:cs typeface="Georgia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131" name="Picture 3" descr="xTgo4X8T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68786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27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eorgia"/>
                <a:ea typeface="ＭＳ Ｐゴシック" charset="0"/>
                <a:cs typeface="Georgia"/>
              </a:rPr>
              <a:t>Your Thoughts…</a:t>
            </a:r>
          </a:p>
        </p:txBody>
      </p:sp>
      <p:pic>
        <p:nvPicPr>
          <p:cNvPr id="49154" name="Content Placeholder 3" descr="readin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5" b="5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225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539552" y="2327275"/>
            <a:ext cx="8229600" cy="4530725"/>
          </a:xfrm>
        </p:spPr>
        <p:txBody>
          <a:bodyPr/>
          <a:lstStyle/>
          <a:p>
            <a:r>
              <a:rPr lang="en-US" b="1" dirty="0">
                <a:latin typeface="Georgia"/>
                <a:ea typeface="ＭＳ Ｐゴシック" charset="0"/>
                <a:cs typeface="Georgia"/>
              </a:rPr>
              <a:t>Reading is…</a:t>
            </a:r>
          </a:p>
          <a:p>
            <a:endParaRPr lang="en-US" b="1" dirty="0">
              <a:latin typeface="Georgia"/>
              <a:ea typeface="ＭＳ Ｐゴシック" charset="0"/>
              <a:cs typeface="Georgia"/>
            </a:endParaRPr>
          </a:p>
          <a:p>
            <a:pPr lvl="1"/>
            <a:r>
              <a:rPr lang="en-US" b="1" dirty="0">
                <a:latin typeface="Georgia"/>
                <a:ea typeface="ＭＳ Ｐゴシック" charset="0"/>
                <a:cs typeface="Georgia"/>
              </a:rPr>
              <a:t>Brainstorm for 1 minute</a:t>
            </a:r>
          </a:p>
          <a:p>
            <a:pPr lvl="1"/>
            <a:r>
              <a:rPr lang="en-US" b="1" dirty="0">
                <a:latin typeface="Georgia"/>
                <a:ea typeface="ＭＳ Ｐゴシック" charset="0"/>
                <a:cs typeface="Georgia"/>
              </a:rPr>
              <a:t>Share answers</a:t>
            </a:r>
          </a:p>
        </p:txBody>
      </p:sp>
      <p:pic>
        <p:nvPicPr>
          <p:cNvPr id="2" name="Picture 1" descr="einstein_thin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4104456" cy="296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9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eorgia"/>
                <a:ea typeface="ＭＳ Ｐゴシック" charset="0"/>
                <a:cs typeface="Georgia"/>
              </a:rPr>
              <a:t>Your thoughts…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2227" name="Picture 3" descr="I thin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492896"/>
            <a:ext cx="83058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5"/>
          <p:cNvSpPr txBox="1">
            <a:spLocks noChangeArrowheads="1"/>
          </p:cNvSpPr>
          <p:nvPr/>
        </p:nvSpPr>
        <p:spPr bwMode="auto">
          <a:xfrm>
            <a:off x="1066800" y="52578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 dirty="0"/>
              <a:t>How can this comic strip be related to reading? </a:t>
            </a:r>
          </a:p>
        </p:txBody>
      </p:sp>
    </p:spTree>
    <p:extLst>
      <p:ext uri="{BB962C8B-B14F-4D97-AF65-F5344CB8AC3E}">
        <p14:creationId xmlns:p14="http://schemas.microsoft.com/office/powerpoint/2010/main" val="15553004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  <a:ea typeface="ＭＳ Ｐゴシック" charset="0"/>
                <a:cs typeface="Georgia"/>
              </a:rPr>
              <a:t>Your Thoughts</a:t>
            </a:r>
            <a:r>
              <a:rPr lang="is-IS" dirty="0">
                <a:latin typeface="Georgia"/>
                <a:ea typeface="ＭＳ Ｐゴシック" charset="0"/>
                <a:cs typeface="Georgia"/>
              </a:rPr>
              <a:t>…</a:t>
            </a:r>
            <a:endParaRPr lang="en-US" dirty="0">
              <a:latin typeface="Georgia"/>
              <a:ea typeface="ＭＳ Ｐゴシック" charset="0"/>
              <a:cs typeface="Georgia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>
              <a:latin typeface="Georgia"/>
              <a:ea typeface="ＭＳ Ｐゴシック" charset="0"/>
              <a:cs typeface="Georgia"/>
            </a:endParaRPr>
          </a:p>
          <a:p>
            <a:r>
              <a:rPr lang="en-US" b="1">
                <a:latin typeface="Georgia"/>
                <a:ea typeface="ＭＳ Ｐゴシック" charset="0"/>
                <a:cs typeface="Georgia"/>
              </a:rPr>
              <a:t>Reading is a transaction between the reader and the text.</a:t>
            </a:r>
          </a:p>
        </p:txBody>
      </p:sp>
    </p:spTree>
    <p:extLst>
      <p:ext uri="{BB962C8B-B14F-4D97-AF65-F5344CB8AC3E}">
        <p14:creationId xmlns:p14="http://schemas.microsoft.com/office/powerpoint/2010/main" val="164024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dirty="0">
                <a:latin typeface="Georgia"/>
                <a:ea typeface="ＭＳ Ｐゴシック" charset="0"/>
                <a:cs typeface="Georgia"/>
              </a:rPr>
              <a:t>See </a:t>
            </a:r>
            <a:r>
              <a:rPr lang="en-US" sz="4800" dirty="0" err="1">
                <a:latin typeface="Georgia"/>
                <a:ea typeface="ＭＳ Ｐゴシック" charset="0"/>
                <a:cs typeface="Georgia"/>
              </a:rPr>
              <a:t>Ya</a:t>
            </a:r>
            <a:r>
              <a:rPr lang="en-US" sz="4800" dirty="0">
                <a:latin typeface="Georgia"/>
                <a:ea typeface="ＭＳ Ｐゴシック" charset="0"/>
                <a:cs typeface="Georgia"/>
              </a:rPr>
              <a:t> Later…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b="1" dirty="0">
                <a:latin typeface="Georgia"/>
                <a:ea typeface="ＭＳ Ｐゴシック" charset="0"/>
                <a:cs typeface="Georgia"/>
              </a:rPr>
              <a:t>READ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 dirty="0">
                <a:latin typeface="Georgia"/>
                <a:ea typeface="ＭＳ Ｐゴシック" charset="0"/>
                <a:cs typeface="Georgia"/>
              </a:rPr>
              <a:t>READ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400" b="1" dirty="0">
                <a:latin typeface="Georgia"/>
                <a:ea typeface="ＭＳ Ｐゴシック" charset="0"/>
                <a:cs typeface="Georgia"/>
              </a:rPr>
              <a:t>READ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5400" b="1" dirty="0">
                <a:latin typeface="Georgia"/>
                <a:ea typeface="ＭＳ Ｐゴシック" charset="0"/>
                <a:cs typeface="Georgia"/>
              </a:rPr>
              <a:t>READ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6600" b="1" dirty="0">
                <a:latin typeface="Georgia"/>
                <a:ea typeface="ＭＳ Ｐゴシック" charset="0"/>
                <a:cs typeface="Georgia"/>
              </a:rPr>
              <a:t>READ</a:t>
            </a:r>
          </a:p>
        </p:txBody>
      </p:sp>
      <p:pic>
        <p:nvPicPr>
          <p:cNvPr id="54275" name="Picture 5" descr="j0284013"/>
          <p:cNvPicPr>
            <a:picLocks noGrp="1" noChangeAspect="1" noChangeArrowheads="1" noCrop="1"/>
          </p:cNvPicPr>
          <p:nvPr>
            <p:ph type="media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5" b="108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927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>
                <a:latin typeface="Georgia"/>
                <a:ea typeface="ＭＳ Ｐゴシック" charset="0"/>
                <a:cs typeface="Georgia"/>
              </a:rPr>
              <a:t>SUCCESS…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ja-JP" dirty="0" smtClean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ea typeface="ＭＳ Ｐゴシック" charset="0"/>
              <a:cs typeface="Georgia"/>
            </a:endParaRPr>
          </a:p>
          <a:p>
            <a:pPr eaLnBrk="1" hangingPunct="1">
              <a:defRPr/>
            </a:pPr>
            <a:r>
              <a:rPr lang="ja-JP" alt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“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JOINT RESPONSIBILITY</a:t>
            </a:r>
            <a:r>
              <a:rPr lang="ja-JP" alt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”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ea typeface="ＭＳ Ｐゴシック" charset="0"/>
              <a:cs typeface="Georgia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ea typeface="ＭＳ Ｐゴシック" charset="0"/>
              <a:cs typeface="Georgia"/>
            </a:endParaRPr>
          </a:p>
          <a:p>
            <a:pPr>
              <a:defRPr/>
            </a:pPr>
            <a:r>
              <a:rPr lang="en-US" b="1" dirty="0" smtClean="0">
                <a:latin typeface="Georgia"/>
                <a:cs typeface="Georgia"/>
              </a:rPr>
              <a:t>“You </a:t>
            </a:r>
            <a:r>
              <a:rPr lang="en-US" b="1" dirty="0">
                <a:latin typeface="Georgia"/>
                <a:cs typeface="Georgia"/>
              </a:rPr>
              <a:t>can't be afraid to fail. It's the only way you succeed - you're not </a:t>
            </a:r>
            <a:r>
              <a:rPr lang="en-US" b="1" dirty="0" err="1">
                <a:latin typeface="Georgia"/>
                <a:cs typeface="Georgia"/>
              </a:rPr>
              <a:t>gonna</a:t>
            </a:r>
            <a:r>
              <a:rPr lang="en-US" b="1" dirty="0">
                <a:latin typeface="Georgia"/>
                <a:cs typeface="Georgia"/>
              </a:rPr>
              <a:t> succeed all the time</a:t>
            </a:r>
            <a:r>
              <a:rPr lang="en-US" b="1" dirty="0" smtClean="0">
                <a:latin typeface="Georgia"/>
                <a:cs typeface="Georgia"/>
              </a:rPr>
              <a:t>.”</a:t>
            </a:r>
            <a:endParaRPr lang="en-US" b="1" dirty="0">
              <a:latin typeface="Georgia"/>
              <a:cs typeface="Georgia"/>
            </a:endParaRPr>
          </a:p>
          <a:p>
            <a:pPr lvl="2">
              <a:defRPr/>
            </a:pPr>
            <a:r>
              <a:rPr lang="en-US" b="1" dirty="0" smtClean="0">
                <a:latin typeface="Georgia"/>
                <a:cs typeface="Georgia"/>
              </a:rPr>
              <a:t>LeBron </a:t>
            </a:r>
            <a:r>
              <a:rPr lang="en-US" b="1" dirty="0">
                <a:latin typeface="Georgia"/>
                <a:cs typeface="Georgia"/>
              </a:rPr>
              <a:t>James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ea typeface="ＭＳ Ｐゴシック" charset="0"/>
              <a:cs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244" y="512676"/>
            <a:ext cx="1692188" cy="21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3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Georgia"/>
                <a:ea typeface="ＭＳ Ｐゴシック" charset="0"/>
                <a:cs typeface="Georgia"/>
              </a:rPr>
              <a:t>SUCCESS…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Georgia"/>
                <a:cs typeface="Georgia"/>
              </a:rPr>
              <a:t>If    A, B, C, D…. X, Y, Z  = </a:t>
            </a:r>
          </a:p>
          <a:p>
            <a:pPr>
              <a:defRPr/>
            </a:pPr>
            <a:r>
              <a:rPr lang="en-US" b="1" dirty="0" smtClean="0">
                <a:latin typeface="Georgia"/>
                <a:cs typeface="Georgia"/>
              </a:rPr>
              <a:t>1, 2, 3, 4  … 24, 25, 26</a:t>
            </a:r>
          </a:p>
          <a:p>
            <a:pPr>
              <a:defRPr/>
            </a:pPr>
            <a:r>
              <a:rPr lang="en-US" b="1" dirty="0" smtClean="0">
                <a:latin typeface="Georgia"/>
                <a:cs typeface="Georgia"/>
              </a:rPr>
              <a:t>Then:</a:t>
            </a:r>
          </a:p>
          <a:p>
            <a:pPr lvl="1">
              <a:defRPr/>
            </a:pPr>
            <a:r>
              <a:rPr lang="en-US" b="1" dirty="0" smtClean="0">
                <a:latin typeface="Georgia"/>
                <a:cs typeface="Georgia"/>
              </a:rPr>
              <a:t>KNOWLEDGE = 11+14+15+23+12+5+4+7+5= 96%</a:t>
            </a:r>
          </a:p>
          <a:p>
            <a:pPr lvl="1">
              <a:defRPr/>
            </a:pPr>
            <a:r>
              <a:rPr lang="en-US" b="1" dirty="0" smtClean="0">
                <a:latin typeface="Georgia"/>
                <a:cs typeface="Georgia"/>
              </a:rPr>
              <a:t>HARDWORK = 8+1+18+4+23+15+18+11 = 98%</a:t>
            </a:r>
          </a:p>
          <a:p>
            <a:pPr marL="457200" lvl="1" indent="0">
              <a:buFontTx/>
              <a:buNone/>
              <a:defRPr/>
            </a:pPr>
            <a:endParaRPr lang="en-US" b="1" dirty="0" smtClean="0">
              <a:latin typeface="Georgia"/>
              <a:cs typeface="Georgia"/>
            </a:endParaRPr>
          </a:p>
          <a:p>
            <a:pPr lvl="1">
              <a:defRPr/>
            </a:pPr>
            <a:r>
              <a:rPr lang="en-US" b="1" dirty="0" smtClean="0">
                <a:latin typeface="Georgia"/>
                <a:cs typeface="Georgia"/>
              </a:rPr>
              <a:t>ATTITUDE = 1+20+20+9+20+21+4+5 = 100%</a:t>
            </a:r>
            <a:endParaRPr lang="en-US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9076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75556" y="2744924"/>
            <a:ext cx="8229600" cy="4530725"/>
          </a:xfrm>
        </p:spPr>
        <p:txBody>
          <a:bodyPr/>
          <a:lstStyle/>
          <a:p>
            <a:pPr marL="533400" indent="-533400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marL="533400" indent="-53340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Follow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the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BISON 6</a:t>
            </a:r>
          </a:p>
          <a:p>
            <a:pPr marL="533400" indent="-53340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SLANT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ea typeface="ＭＳ Ｐゴシック" charset="0"/>
              <a:cs typeface="Georgia"/>
            </a:endParaRPr>
          </a:p>
          <a:p>
            <a:pPr marL="533400" indent="-53340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What does respect look and sound like?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788" y="29665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5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 err="1">
                <a:latin typeface="Georgia"/>
                <a:ea typeface="ＭＳ Ｐゴシック" charset="0"/>
                <a:cs typeface="Georgia"/>
              </a:rPr>
              <a:t>Tardies</a:t>
            </a:r>
            <a:endParaRPr lang="en-US" sz="4800" dirty="0">
              <a:latin typeface="Georgia"/>
              <a:ea typeface="ＭＳ Ｐゴシック" charset="0"/>
              <a:cs typeface="Georgia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24844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Be </a:t>
            </a:r>
            <a:r>
              <a:rPr lang="en-US" b="1" i="1" u="sng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inside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 the room when the bell rings.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ea typeface="ＭＳ Ｐゴシック" charset="0"/>
              <a:cs typeface="Georgi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If you are late, come to class with a pass. 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ea typeface="ＭＳ Ｐゴシック" charset="0"/>
              <a:cs typeface="Georgia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ea typeface="ＭＳ Ｐゴシック" charset="0"/>
              <a:cs typeface="Georgi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3 </a:t>
            </a:r>
            <a:r>
              <a:rPr lang="en-US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tardies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 will result in a disciplinary referral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ea typeface="ＭＳ Ｐゴシック" charset="0"/>
              <a:cs typeface="Georgia"/>
            </a:endParaRPr>
          </a:p>
        </p:txBody>
      </p:sp>
      <p:pic>
        <p:nvPicPr>
          <p:cNvPr id="23555" name="Picture 2" descr="alar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296652"/>
            <a:ext cx="12192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80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0010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Georgia"/>
                <a:ea typeface="ＭＳ Ｐゴシック" charset="0"/>
                <a:cs typeface="Georgia"/>
              </a:rPr>
              <a:t>Absences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31540" y="2132856"/>
            <a:ext cx="8229600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See me </a:t>
            </a:r>
            <a:r>
              <a:rPr lang="en-US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during advisory</a:t>
            </a:r>
            <a:endParaRPr lang="en-US" sz="2400" b="1" dirty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ea typeface="ＭＳ Ｐゴシック" charset="0"/>
              <a:cs typeface="Georgia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ea typeface="ＭＳ Ｐゴシック" charset="0"/>
              <a:cs typeface="Georgia"/>
            </a:endParaRPr>
          </a:p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Tests / quizzes </a:t>
            </a:r>
            <a:r>
              <a:rPr lang="en-US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will (usually) be </a:t>
            </a: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made up during </a:t>
            </a:r>
            <a:r>
              <a:rPr lang="en-US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advisory</a:t>
            </a:r>
          </a:p>
          <a:p>
            <a:pPr marL="0" indent="0" eaLnBrk="1" hangingPunct="1"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ea typeface="ＭＳ Ｐゴシック" charset="0"/>
              <a:cs typeface="Georgia"/>
            </a:endParaRPr>
          </a:p>
          <a:p>
            <a:pPr eaLnBrk="1" hangingPunct="1"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You </a:t>
            </a:r>
            <a:r>
              <a:rPr 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will not be able to make up any work if you have </a:t>
            </a:r>
            <a:r>
              <a:rPr lang="en-US" sz="2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ea typeface="ＭＳ Ｐゴシック" charset="0"/>
                <a:cs typeface="Georgia"/>
              </a:rPr>
              <a:t>an unexcused absence</a:t>
            </a:r>
            <a:endParaRPr lang="en-US" sz="2400" b="1" dirty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ea typeface="ＭＳ Ｐゴシック" charset="0"/>
              <a:cs typeface="Georgia"/>
            </a:endParaRP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18907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03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Georgia"/>
                <a:ea typeface="ＭＳ Ｐゴシック" charset="0"/>
                <a:cs typeface="Georgia"/>
              </a:rPr>
              <a:t>Phones (</a:t>
            </a:r>
            <a:r>
              <a:rPr lang="en-US" sz="4800" dirty="0" err="1">
                <a:latin typeface="Georgia"/>
                <a:ea typeface="ＭＳ Ｐゴシック" charset="0"/>
                <a:cs typeface="Georgia"/>
              </a:rPr>
              <a:t>etc</a:t>
            </a:r>
            <a:r>
              <a:rPr lang="en-US" sz="4800" dirty="0">
                <a:latin typeface="Georgia"/>
                <a:ea typeface="ＭＳ Ｐゴシック" charset="0"/>
                <a:cs typeface="Georgia"/>
              </a:rPr>
              <a:t>)</a:t>
            </a:r>
            <a:r>
              <a:rPr lang="en-US" sz="6600" dirty="0">
                <a:latin typeface="Georgia"/>
                <a:ea typeface="ＭＳ Ｐゴシック" charset="0"/>
                <a:cs typeface="Georgia"/>
              </a:rPr>
              <a:t>	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67544" y="1376772"/>
            <a:ext cx="8075240" cy="4250097"/>
          </a:xfrm>
        </p:spPr>
        <p:txBody>
          <a:bodyPr/>
          <a:lstStyle/>
          <a:p>
            <a:endParaRPr lang="en-US" b="1" dirty="0">
              <a:latin typeface="Georgia"/>
              <a:ea typeface="ＭＳ Ｐゴシック" charset="0"/>
              <a:cs typeface="Georgia"/>
            </a:endParaRPr>
          </a:p>
          <a:p>
            <a:r>
              <a:rPr lang="en-US" b="1" dirty="0">
                <a:latin typeface="Georgia"/>
                <a:ea typeface="ＭＳ Ｐゴシック" charset="0"/>
                <a:cs typeface="Georgia"/>
              </a:rPr>
              <a:t>Keep them locked in your locker</a:t>
            </a:r>
          </a:p>
          <a:p>
            <a:r>
              <a:rPr lang="en-US" b="1" dirty="0">
                <a:latin typeface="Georgia"/>
                <a:ea typeface="ＭＳ Ｐゴシック" charset="0"/>
                <a:cs typeface="Georgia"/>
              </a:rPr>
              <a:t>Visible (even the outline in your pocket</a:t>
            </a:r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)</a:t>
            </a:r>
          </a:p>
          <a:p>
            <a:r>
              <a:rPr lang="en-US" sz="3200" b="1" dirty="0" smtClean="0">
                <a:latin typeface="Georgia"/>
                <a:ea typeface="ＭＳ Ｐゴシック" charset="0"/>
                <a:cs typeface="Georgia"/>
              </a:rPr>
              <a:t>Taken </a:t>
            </a:r>
            <a:r>
              <a:rPr lang="en-US" sz="3200" b="1" dirty="0">
                <a:latin typeface="Georgia"/>
                <a:ea typeface="ＭＳ Ｐゴシック" charset="0"/>
                <a:cs typeface="Georgia"/>
              </a:rPr>
              <a:t>until the end of the day</a:t>
            </a: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53826"/>
            <a:ext cx="1800200" cy="194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09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  <a:ea typeface="ＭＳ Ｐゴシック" charset="0"/>
                <a:cs typeface="Georgia"/>
              </a:rPr>
              <a:t>Bookbags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2096852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Keep them locked in your locker</a:t>
            </a:r>
          </a:p>
          <a:p>
            <a:pPr>
              <a:defRPr/>
            </a:pPr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Bring only the materials you need.</a:t>
            </a:r>
          </a:p>
          <a:p>
            <a:pPr marL="457200" lvl="1" indent="0">
              <a:buFontTx/>
              <a:buNone/>
              <a:defRPr/>
            </a:pPr>
            <a:endParaRPr lang="en-US" b="1" dirty="0" smtClean="0">
              <a:latin typeface="Georgia"/>
              <a:ea typeface="ＭＳ Ｐゴシック" charset="0"/>
              <a:cs typeface="Georgia"/>
            </a:endParaRPr>
          </a:p>
          <a:p>
            <a:pPr>
              <a:defRPr/>
            </a:pPr>
            <a:r>
              <a:rPr lang="en-US" b="1" dirty="0" smtClean="0">
                <a:latin typeface="Georgia"/>
                <a:ea typeface="ＭＳ Ｐゴシック" charset="0"/>
                <a:cs typeface="Georgia"/>
              </a:rPr>
              <a:t>Use the natural breaks in your day to use your locker.</a:t>
            </a:r>
          </a:p>
          <a:p>
            <a:pPr>
              <a:defRPr/>
            </a:pPr>
            <a:endParaRPr lang="en-US" b="1" dirty="0" smtClean="0">
              <a:latin typeface="Georgia"/>
              <a:cs typeface="Georgia"/>
            </a:endParaRPr>
          </a:p>
          <a:p>
            <a:pPr>
              <a:defRPr/>
            </a:pPr>
            <a:r>
              <a:rPr lang="en-US" b="1" dirty="0" err="1">
                <a:latin typeface="Georgia"/>
                <a:ea typeface="ＭＳ Ｐゴシック" charset="0"/>
                <a:cs typeface="Georgia"/>
              </a:rPr>
              <a:t>Chromebook</a:t>
            </a:r>
            <a:r>
              <a:rPr lang="en-US" b="1" dirty="0">
                <a:latin typeface="Georgia"/>
                <a:ea typeface="ＭＳ Ｐゴシック" charset="0"/>
                <a:cs typeface="Georgia"/>
              </a:rPr>
              <a:t> case must fit under chair</a:t>
            </a:r>
          </a:p>
          <a:p>
            <a:pPr marL="0" indent="0">
              <a:buFont typeface="Wingdings" charset="0"/>
              <a:buNone/>
              <a:defRPr/>
            </a:pPr>
            <a:endParaRPr lang="en-US" b="1" dirty="0">
              <a:latin typeface="Georgia"/>
              <a:cs typeface="Georgia"/>
            </a:endParaRPr>
          </a:p>
        </p:txBody>
      </p:sp>
      <p:pic>
        <p:nvPicPr>
          <p:cNvPr id="28675" name="Picture 4" descr="No-Backpa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132238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07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M10203779">
  <a:themeElements>
    <a:clrScheme name="Office Them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TM10203779</Template>
  <TotalTime>136</TotalTime>
  <Words>759</Words>
  <Application>Microsoft Macintosh PowerPoint</Application>
  <PresentationFormat>On-screen Show (4:3)</PresentationFormat>
  <Paragraphs>166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TM10203779</vt:lpstr>
      <vt:lpstr>WELCOME TO  6th Grade  LANGUAGE ARTS</vt:lpstr>
      <vt:lpstr>An Open Letter to Students…</vt:lpstr>
      <vt:lpstr>SUCCESS…</vt:lpstr>
      <vt:lpstr>SUCCESS…</vt:lpstr>
      <vt:lpstr>PowerPoint Presentation</vt:lpstr>
      <vt:lpstr>Tardies</vt:lpstr>
      <vt:lpstr>Absences</vt:lpstr>
      <vt:lpstr>Phones (etc) </vt:lpstr>
      <vt:lpstr>Bookbags</vt:lpstr>
      <vt:lpstr>Chromebooks </vt:lpstr>
      <vt:lpstr>CLASS ROUTINES</vt:lpstr>
      <vt:lpstr>CLASS ROUTINES </vt:lpstr>
      <vt:lpstr>CLASS ROUTINES</vt:lpstr>
      <vt:lpstr>CLASS ROUTINES</vt:lpstr>
      <vt:lpstr>CLASS ROUTINES</vt:lpstr>
      <vt:lpstr>CLASS ROUTINES</vt:lpstr>
      <vt:lpstr>PowerPoint Presentation</vt:lpstr>
      <vt:lpstr>DISMISSAL</vt:lpstr>
      <vt:lpstr>EXTRA SUPPLIES</vt:lpstr>
      <vt:lpstr>GRADING</vt:lpstr>
      <vt:lpstr>Food &amp; Drink</vt:lpstr>
      <vt:lpstr>ANY QUESTIONS…</vt:lpstr>
      <vt:lpstr>Your Thoughts…</vt:lpstr>
      <vt:lpstr>PowerPoint Presentation</vt:lpstr>
      <vt:lpstr>Your thoughts…</vt:lpstr>
      <vt:lpstr>Your Thoughts…</vt:lpstr>
      <vt:lpstr>See Ya Later…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6th Grade LANGUAGE ARTS</dc:title>
  <dc:subject/>
  <dc:creator/>
  <cp:keywords/>
  <dc:description/>
  <cp:lastModifiedBy>Jill Goodman</cp:lastModifiedBy>
  <cp:revision>11</cp:revision>
  <cp:lastPrinted>1601-01-01T00:00:00Z</cp:lastPrinted>
  <dcterms:created xsi:type="dcterms:W3CDTF">1601-01-01T00:00:00Z</dcterms:created>
  <dcterms:modified xsi:type="dcterms:W3CDTF">2017-07-17T18:12:53Z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TC102037791033</vt:lpwstr>
  </property>
</Properties>
</file>